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0" r:id="rId2"/>
    <p:sldId id="271" r:id="rId3"/>
    <p:sldId id="272" r:id="rId4"/>
    <p:sldId id="257" r:id="rId5"/>
    <p:sldId id="273" r:id="rId6"/>
    <p:sldId id="262" r:id="rId7"/>
    <p:sldId id="275" r:id="rId8"/>
    <p:sldId id="258" r:id="rId9"/>
    <p:sldId id="259" r:id="rId10"/>
    <p:sldId id="260" r:id="rId11"/>
    <p:sldId id="276" r:id="rId12"/>
    <p:sldId id="261" r:id="rId13"/>
    <p:sldId id="263" r:id="rId14"/>
    <p:sldId id="264" r:id="rId15"/>
    <p:sldId id="278" r:id="rId16"/>
    <p:sldId id="265" r:id="rId17"/>
    <p:sldId id="266" r:id="rId18"/>
    <p:sldId id="267" r:id="rId19"/>
    <p:sldId id="299" r:id="rId20"/>
    <p:sldId id="279" r:id="rId21"/>
    <p:sldId id="269" r:id="rId22"/>
    <p:sldId id="280" r:id="rId23"/>
    <p:sldId id="282" r:id="rId24"/>
    <p:sldId id="292" r:id="rId25"/>
    <p:sldId id="293" r:id="rId26"/>
    <p:sldId id="283" r:id="rId27"/>
    <p:sldId id="284" r:id="rId28"/>
    <p:sldId id="285" r:id="rId29"/>
    <p:sldId id="286" r:id="rId30"/>
    <p:sldId id="287" r:id="rId31"/>
    <p:sldId id="288" r:id="rId32"/>
    <p:sldId id="295" r:id="rId33"/>
    <p:sldId id="296" r:id="rId34"/>
    <p:sldId id="297" r:id="rId35"/>
    <p:sldId id="298" r:id="rId36"/>
    <p:sldId id="300" r:id="rId37"/>
    <p:sldId id="301" r:id="rId38"/>
    <p:sldId id="302" r:id="rId39"/>
    <p:sldId id="303" r:id="rId40"/>
    <p:sldId id="304" r:id="rId41"/>
    <p:sldId id="305" r:id="rId42"/>
    <p:sldId id="306" r:id="rId43"/>
    <p:sldId id="307" r:id="rId44"/>
    <p:sldId id="308" r:id="rId45"/>
    <p:sldId id="309" r:id="rId46"/>
    <p:sldId id="310" r:id="rId47"/>
    <p:sldId id="311" r:id="rId48"/>
    <p:sldId id="313" r:id="rId49"/>
    <p:sldId id="312" r:id="rId50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FF0000"/>
    <a:srgbClr val="D7D7D7"/>
    <a:srgbClr val="CCFFFF"/>
    <a:srgbClr val="FFCC99"/>
    <a:srgbClr val="FF99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84" y="-14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image" Target="../media/image4.wmf"/><Relationship Id="rId1" Type="http://schemas.openxmlformats.org/officeDocument/2006/relationships/image" Target="../media/image3.wmf"/><Relationship Id="rId4" Type="http://schemas.openxmlformats.org/officeDocument/2006/relationships/image" Target="../media/image6.wmf"/></Relationships>
</file>

<file path=ppt/drawings/_rels/vmlDrawing10.vml.rels><?xml version="1.0" encoding="UTF-8" standalone="yes"?>
<Relationships xmlns="http://schemas.openxmlformats.org/package/2006/relationships"><Relationship Id="rId3" Type="http://schemas.openxmlformats.org/officeDocument/2006/relationships/image" Target="../media/image56.wmf"/><Relationship Id="rId2" Type="http://schemas.openxmlformats.org/officeDocument/2006/relationships/image" Target="../media/image55.wmf"/><Relationship Id="rId1" Type="http://schemas.openxmlformats.org/officeDocument/2006/relationships/image" Target="../media/image54.wmf"/><Relationship Id="rId5" Type="http://schemas.openxmlformats.org/officeDocument/2006/relationships/image" Target="../media/image58.wmf"/><Relationship Id="rId4" Type="http://schemas.openxmlformats.org/officeDocument/2006/relationships/image" Target="../media/image57.wmf"/></Relationships>
</file>

<file path=ppt/drawings/_rels/vmlDrawing11.vml.rels><?xml version="1.0" encoding="UTF-8" standalone="yes"?>
<Relationships xmlns="http://schemas.openxmlformats.org/package/2006/relationships"><Relationship Id="rId2" Type="http://schemas.openxmlformats.org/officeDocument/2006/relationships/image" Target="../media/image59.wmf"/><Relationship Id="rId1" Type="http://schemas.openxmlformats.org/officeDocument/2006/relationships/image" Target="../media/image58.wmf"/></Relationships>
</file>

<file path=ppt/drawings/_rels/vmlDrawing12.vml.rels><?xml version="1.0" encoding="UTF-8" standalone="yes"?>
<Relationships xmlns="http://schemas.openxmlformats.org/package/2006/relationships"><Relationship Id="rId2" Type="http://schemas.openxmlformats.org/officeDocument/2006/relationships/image" Target="../media/image64.wmf"/><Relationship Id="rId1" Type="http://schemas.openxmlformats.org/officeDocument/2006/relationships/image" Target="../media/image63.wmf"/></Relationships>
</file>

<file path=ppt/drawings/_rels/vmlDrawing13.vml.rels><?xml version="1.0" encoding="UTF-8" standalone="yes"?>
<Relationships xmlns="http://schemas.openxmlformats.org/package/2006/relationships"><Relationship Id="rId2" Type="http://schemas.openxmlformats.org/officeDocument/2006/relationships/image" Target="../media/image33.wmf"/><Relationship Id="rId1" Type="http://schemas.openxmlformats.org/officeDocument/2006/relationships/image" Target="../media/image70.w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72.w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72.w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72.wmf"/></Relationships>
</file>

<file path=ppt/drawings/_rels/vmlDrawing17.vml.rels><?xml version="1.0" encoding="UTF-8" standalone="yes"?>
<Relationships xmlns="http://schemas.openxmlformats.org/package/2006/relationships"><Relationship Id="rId3" Type="http://schemas.openxmlformats.org/officeDocument/2006/relationships/image" Target="../media/image33.wmf"/><Relationship Id="rId2" Type="http://schemas.openxmlformats.org/officeDocument/2006/relationships/image" Target="../media/image76.wmf"/><Relationship Id="rId1" Type="http://schemas.openxmlformats.org/officeDocument/2006/relationships/image" Target="../media/image72.wmf"/></Relationships>
</file>

<file path=ppt/drawings/_rels/vmlDrawing18.vml.rels><?xml version="1.0" encoding="UTF-8" standalone="yes"?>
<Relationships xmlns="http://schemas.openxmlformats.org/package/2006/relationships"><Relationship Id="rId3" Type="http://schemas.openxmlformats.org/officeDocument/2006/relationships/image" Target="../media/image15.wmf"/><Relationship Id="rId2" Type="http://schemas.openxmlformats.org/officeDocument/2006/relationships/image" Target="../media/image76.wmf"/><Relationship Id="rId1" Type="http://schemas.openxmlformats.org/officeDocument/2006/relationships/image" Target="../media/image72.wmf"/><Relationship Id="rId6" Type="http://schemas.openxmlformats.org/officeDocument/2006/relationships/image" Target="../media/image82.wmf"/><Relationship Id="rId5" Type="http://schemas.openxmlformats.org/officeDocument/2006/relationships/image" Target="../media/image81.wmf"/><Relationship Id="rId4" Type="http://schemas.openxmlformats.org/officeDocument/2006/relationships/image" Target="../media/image80.wmf"/></Relationships>
</file>

<file path=ppt/drawings/_rels/vmlDrawing19.vml.rels><?xml version="1.0" encoding="UTF-8" standalone="yes"?>
<Relationships xmlns="http://schemas.openxmlformats.org/package/2006/relationships"><Relationship Id="rId2" Type="http://schemas.openxmlformats.org/officeDocument/2006/relationships/image" Target="../media/image72.wmf"/><Relationship Id="rId1" Type="http://schemas.openxmlformats.org/officeDocument/2006/relationships/image" Target="../media/image76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1.wmf"/><Relationship Id="rId2" Type="http://schemas.openxmlformats.org/officeDocument/2006/relationships/image" Target="../media/image10.wmf"/><Relationship Id="rId1" Type="http://schemas.openxmlformats.org/officeDocument/2006/relationships/image" Target="../media/image3.wmf"/><Relationship Id="rId5" Type="http://schemas.openxmlformats.org/officeDocument/2006/relationships/image" Target="../media/image13.wmf"/><Relationship Id="rId4" Type="http://schemas.openxmlformats.org/officeDocument/2006/relationships/image" Target="../media/image12.wmf"/></Relationships>
</file>

<file path=ppt/drawings/_rels/vmlDrawing20.vml.rels><?xml version="1.0" encoding="UTF-8" standalone="yes"?>
<Relationships xmlns="http://schemas.openxmlformats.org/package/2006/relationships"><Relationship Id="rId2" Type="http://schemas.openxmlformats.org/officeDocument/2006/relationships/image" Target="../media/image72.wmf"/><Relationship Id="rId1" Type="http://schemas.openxmlformats.org/officeDocument/2006/relationships/image" Target="../media/image76.wmf"/></Relationships>
</file>

<file path=ppt/drawings/_rels/vmlDrawing21.vml.rels><?xml version="1.0" encoding="UTF-8" standalone="yes"?>
<Relationships xmlns="http://schemas.openxmlformats.org/package/2006/relationships"><Relationship Id="rId1" Type="http://schemas.openxmlformats.org/officeDocument/2006/relationships/image" Target="../media/image90.wmf"/></Relationships>
</file>

<file path=ppt/drawings/_rels/vmlDrawing22.vml.rels><?xml version="1.0" encoding="UTF-8" standalone="yes"?>
<Relationships xmlns="http://schemas.openxmlformats.org/package/2006/relationships"><Relationship Id="rId2" Type="http://schemas.openxmlformats.org/officeDocument/2006/relationships/image" Target="../media/image95.wmf"/><Relationship Id="rId1" Type="http://schemas.openxmlformats.org/officeDocument/2006/relationships/image" Target="../media/image94.wmf"/></Relationships>
</file>

<file path=ppt/drawings/_rels/vmlDrawing2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01.wmf"/><Relationship Id="rId2" Type="http://schemas.openxmlformats.org/officeDocument/2006/relationships/image" Target="../media/image100.wmf"/><Relationship Id="rId1" Type="http://schemas.openxmlformats.org/officeDocument/2006/relationships/image" Target="../media/image99.wmf"/><Relationship Id="rId6" Type="http://schemas.openxmlformats.org/officeDocument/2006/relationships/image" Target="../media/image104.wmf"/><Relationship Id="rId5" Type="http://schemas.openxmlformats.org/officeDocument/2006/relationships/image" Target="../media/image103.wmf"/><Relationship Id="rId4" Type="http://schemas.openxmlformats.org/officeDocument/2006/relationships/image" Target="../media/image102.w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15.wmf"/><Relationship Id="rId1" Type="http://schemas.openxmlformats.org/officeDocument/2006/relationships/image" Target="../media/image14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18.wmf"/><Relationship Id="rId2" Type="http://schemas.openxmlformats.org/officeDocument/2006/relationships/image" Target="../media/image15.wmf"/><Relationship Id="rId1" Type="http://schemas.openxmlformats.org/officeDocument/2006/relationships/image" Target="../media/image17.wmf"/><Relationship Id="rId6" Type="http://schemas.openxmlformats.org/officeDocument/2006/relationships/image" Target="../media/image21.wmf"/><Relationship Id="rId5" Type="http://schemas.openxmlformats.org/officeDocument/2006/relationships/image" Target="../media/image20.wmf"/><Relationship Id="rId4" Type="http://schemas.openxmlformats.org/officeDocument/2006/relationships/image" Target="../media/image19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wmf"/></Relationships>
</file>

<file path=ppt/drawings/_rels/vmlDrawing7.vml.rels><?xml version="1.0" encoding="UTF-8" standalone="yes"?>
<Relationships xmlns="http://schemas.openxmlformats.org/package/2006/relationships"><Relationship Id="rId2" Type="http://schemas.openxmlformats.org/officeDocument/2006/relationships/image" Target="../media/image31.wmf"/><Relationship Id="rId1" Type="http://schemas.openxmlformats.org/officeDocument/2006/relationships/image" Target="../media/image30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33.wmf"/></Relationships>
</file>

<file path=ppt/drawings/_rels/vmlDrawing9.vml.rels><?xml version="1.0" encoding="UTF-8" standalone="yes"?>
<Relationships xmlns="http://schemas.openxmlformats.org/package/2006/relationships"><Relationship Id="rId2" Type="http://schemas.openxmlformats.org/officeDocument/2006/relationships/image" Target="../media/image47.wmf"/><Relationship Id="rId1" Type="http://schemas.openxmlformats.org/officeDocument/2006/relationships/image" Target="../media/image33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B1646F-5B8F-46DC-A735-7AD05C5D89FC}" type="datetimeFigureOut">
              <a:rPr lang="en-US" altLang="zh-CN"/>
              <a:pPr>
                <a:defRPr/>
              </a:pPr>
              <a:t>4/29/2013</a:t>
            </a:fld>
            <a:endParaRPr lang="en-US" altLang="zh-C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9B8DC6-6964-4BD5-99E4-F94424BBBCB7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16800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63ED23-B981-4DB6-9811-439B5EE051E5}" type="datetimeFigureOut">
              <a:rPr lang="en-US" altLang="zh-CN"/>
              <a:pPr>
                <a:defRPr/>
              </a:pPr>
              <a:t>4/29/2013</a:t>
            </a:fld>
            <a:endParaRPr lang="en-US" altLang="zh-C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E4661A-95AC-46D7-BDD9-EA3A356ED109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8301773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E065ED-19DC-4566-9396-D3DFECC9E120}" type="datetimeFigureOut">
              <a:rPr lang="en-US" altLang="zh-CN"/>
              <a:pPr>
                <a:defRPr/>
              </a:pPr>
              <a:t>4/29/2013</a:t>
            </a:fld>
            <a:endParaRPr lang="en-US" altLang="zh-C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600CB8-7BC0-4C25-8E6D-CEE67536C496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4919824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26045A-DB83-429F-A15A-5F09A2476082}" type="datetimeFigureOut">
              <a:rPr lang="en-US" altLang="zh-CN"/>
              <a:pPr>
                <a:defRPr/>
              </a:pPr>
              <a:t>4/29/2013</a:t>
            </a:fld>
            <a:endParaRPr lang="en-US" altLang="zh-C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E55870-6F15-4121-921D-CF42A9E22BD9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8562720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BE4FF8-3483-4A0C-BB8E-213CDD84FBD8}" type="datetimeFigureOut">
              <a:rPr lang="en-US" altLang="zh-CN"/>
              <a:pPr>
                <a:defRPr/>
              </a:pPr>
              <a:t>4/29/2013</a:t>
            </a:fld>
            <a:endParaRPr lang="en-US" altLang="zh-C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050FB6-58AB-4CF5-AB0B-0392AAAF2BCD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5787784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9C80CE-EE58-49A8-9B59-597C3267E3F9}" type="datetimeFigureOut">
              <a:rPr lang="en-US" altLang="zh-CN"/>
              <a:pPr>
                <a:defRPr/>
              </a:pPr>
              <a:t>4/29/2013</a:t>
            </a:fld>
            <a:endParaRPr lang="en-US" altLang="zh-CN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B8087C-EA75-4B94-8FE1-78E2E6AE1816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1001764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000873-6710-4446-863F-B901EB042E7B}" type="datetimeFigureOut">
              <a:rPr lang="en-US" altLang="zh-CN"/>
              <a:pPr>
                <a:defRPr/>
              </a:pPr>
              <a:t>4/29/2013</a:t>
            </a:fld>
            <a:endParaRPr lang="en-US" altLang="zh-CN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7CF0CF-AB46-4CF6-ADF6-BD40498B68F8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40578387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EB0C0E-9982-4CEC-875A-5375C7A63272}" type="datetimeFigureOut">
              <a:rPr lang="en-US" altLang="zh-CN"/>
              <a:pPr>
                <a:defRPr/>
              </a:pPr>
              <a:t>4/29/2013</a:t>
            </a:fld>
            <a:endParaRPr lang="en-US" altLang="zh-CN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E01581-B03A-4763-A0E1-EF8B65A16FA5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9598418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63EC87-30B1-425E-98DA-177235E642F6}" type="datetimeFigureOut">
              <a:rPr lang="en-US" altLang="zh-CN"/>
              <a:pPr>
                <a:defRPr/>
              </a:pPr>
              <a:t>4/29/2013</a:t>
            </a:fld>
            <a:endParaRPr lang="en-US" altLang="zh-CN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1C7086-5269-4EE4-8C26-0642F4078E15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2604635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6F385B-7625-4441-80D4-02C1BC0D45D9}" type="datetimeFigureOut">
              <a:rPr lang="en-US" altLang="zh-CN"/>
              <a:pPr>
                <a:defRPr/>
              </a:pPr>
              <a:t>4/29/2013</a:t>
            </a:fld>
            <a:endParaRPr lang="en-US" altLang="zh-CN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58F7CD-4025-44FE-9A4A-D1D0B3ABFB64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41319103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ED594B-AF46-4FCA-B56F-952D7BD49AC3}" type="datetimeFigureOut">
              <a:rPr lang="en-US" altLang="zh-CN"/>
              <a:pPr>
                <a:defRPr/>
              </a:pPr>
              <a:t>4/29/2013</a:t>
            </a:fld>
            <a:endParaRPr lang="en-US" altLang="zh-CN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B26715-3042-4C29-81C5-488663BEB21D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8753475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fld id="{E87E673D-FBBE-4B1D-AF84-D8F15C7F4362}" type="datetimeFigureOut">
              <a:rPr lang="en-US" altLang="zh-CN"/>
              <a:pPr>
                <a:defRPr/>
              </a:pPr>
              <a:t>4/29/2013</a:t>
            </a:fld>
            <a:endParaRPr lang="en-US" altLang="zh-C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fld id="{01FB8A76-455D-4FBD-B965-96D8474D1BBB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wmf"/><Relationship Id="rId13" Type="http://schemas.openxmlformats.org/officeDocument/2006/relationships/oleObject" Target="../embeddings/oleObject18.bin"/><Relationship Id="rId3" Type="http://schemas.openxmlformats.org/officeDocument/2006/relationships/oleObject" Target="../embeddings/oleObject13.bin"/><Relationship Id="rId7" Type="http://schemas.openxmlformats.org/officeDocument/2006/relationships/oleObject" Target="../embeddings/oleObject15.bin"/><Relationship Id="rId12" Type="http://schemas.openxmlformats.org/officeDocument/2006/relationships/image" Target="../media/image20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15.wmf"/><Relationship Id="rId11" Type="http://schemas.openxmlformats.org/officeDocument/2006/relationships/oleObject" Target="../embeddings/oleObject17.bin"/><Relationship Id="rId5" Type="http://schemas.openxmlformats.org/officeDocument/2006/relationships/oleObject" Target="../embeddings/oleObject14.bin"/><Relationship Id="rId10" Type="http://schemas.openxmlformats.org/officeDocument/2006/relationships/image" Target="../media/image19.wmf"/><Relationship Id="rId4" Type="http://schemas.openxmlformats.org/officeDocument/2006/relationships/image" Target="../media/image17.wmf"/><Relationship Id="rId9" Type="http://schemas.openxmlformats.org/officeDocument/2006/relationships/oleObject" Target="../embeddings/oleObject16.bin"/><Relationship Id="rId14" Type="http://schemas.openxmlformats.org/officeDocument/2006/relationships/image" Target="../media/image21.wmf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15.wmf"/><Relationship Id="rId5" Type="http://schemas.openxmlformats.org/officeDocument/2006/relationships/oleObject" Target="../embeddings/oleObject19.bin"/><Relationship Id="rId4" Type="http://schemas.openxmlformats.org/officeDocument/2006/relationships/image" Target="../media/image24.emf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emf"/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emf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emf"/><Relationship Id="rId7" Type="http://schemas.openxmlformats.org/officeDocument/2006/relationships/image" Target="../media/image31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.vml"/><Relationship Id="rId6" Type="http://schemas.openxmlformats.org/officeDocument/2006/relationships/oleObject" Target="../embeddings/oleObject21.bin"/><Relationship Id="rId5" Type="http://schemas.openxmlformats.org/officeDocument/2006/relationships/image" Target="../media/image30.wmf"/><Relationship Id="rId4" Type="http://schemas.openxmlformats.org/officeDocument/2006/relationships/oleObject" Target="../embeddings/oleObject20.bin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emf"/><Relationship Id="rId3" Type="http://schemas.openxmlformats.org/officeDocument/2006/relationships/image" Target="../media/image34.emf"/><Relationship Id="rId7" Type="http://schemas.openxmlformats.org/officeDocument/2006/relationships/image" Target="../media/image38.emf"/><Relationship Id="rId12" Type="http://schemas.openxmlformats.org/officeDocument/2006/relationships/image" Target="../media/image33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37.emf"/><Relationship Id="rId11" Type="http://schemas.openxmlformats.org/officeDocument/2006/relationships/oleObject" Target="../embeddings/oleObject22.bin"/><Relationship Id="rId5" Type="http://schemas.openxmlformats.org/officeDocument/2006/relationships/image" Target="../media/image36.emf"/><Relationship Id="rId10" Type="http://schemas.openxmlformats.org/officeDocument/2006/relationships/image" Target="../media/image41.emf"/><Relationship Id="rId4" Type="http://schemas.openxmlformats.org/officeDocument/2006/relationships/image" Target="../media/image35.emf"/><Relationship Id="rId9" Type="http://schemas.openxmlformats.org/officeDocument/2006/relationships/image" Target="../media/image40.e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emf"/><Relationship Id="rId2" Type="http://schemas.openxmlformats.org/officeDocument/2006/relationships/image" Target="../media/image42.em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5.emf"/><Relationship Id="rId4" Type="http://schemas.openxmlformats.org/officeDocument/2006/relationships/image" Target="../media/image44.e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47.wmf"/><Relationship Id="rId5" Type="http://schemas.openxmlformats.org/officeDocument/2006/relationships/oleObject" Target="../embeddings/oleObject24.bin"/><Relationship Id="rId4" Type="http://schemas.openxmlformats.org/officeDocument/2006/relationships/image" Target="../media/image33.wmf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emf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2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wmf"/><Relationship Id="rId3" Type="http://schemas.openxmlformats.org/officeDocument/2006/relationships/oleObject" Target="../embeddings/oleObject25.bin"/><Relationship Id="rId7" Type="http://schemas.openxmlformats.org/officeDocument/2006/relationships/oleObject" Target="../embeddings/oleObject27.bin"/><Relationship Id="rId12" Type="http://schemas.openxmlformats.org/officeDocument/2006/relationships/image" Target="../media/image58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55.wmf"/><Relationship Id="rId11" Type="http://schemas.openxmlformats.org/officeDocument/2006/relationships/oleObject" Target="../embeddings/oleObject29.bin"/><Relationship Id="rId5" Type="http://schemas.openxmlformats.org/officeDocument/2006/relationships/oleObject" Target="../embeddings/oleObject26.bin"/><Relationship Id="rId10" Type="http://schemas.openxmlformats.org/officeDocument/2006/relationships/image" Target="../media/image57.wmf"/><Relationship Id="rId4" Type="http://schemas.openxmlformats.org/officeDocument/2006/relationships/image" Target="../media/image54.wmf"/><Relationship Id="rId9" Type="http://schemas.openxmlformats.org/officeDocument/2006/relationships/oleObject" Target="../embeddings/oleObject28.bin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0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1.vml"/><Relationship Id="rId6" Type="http://schemas.openxmlformats.org/officeDocument/2006/relationships/image" Target="../media/image59.wmf"/><Relationship Id="rId5" Type="http://schemas.openxmlformats.org/officeDocument/2006/relationships/oleObject" Target="../embeddings/oleObject31.bin"/><Relationship Id="rId4" Type="http://schemas.openxmlformats.org/officeDocument/2006/relationships/image" Target="../media/image58.wmf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emf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em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emf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2.vml"/><Relationship Id="rId6" Type="http://schemas.openxmlformats.org/officeDocument/2006/relationships/image" Target="../media/image64.wmf"/><Relationship Id="rId5" Type="http://schemas.openxmlformats.org/officeDocument/2006/relationships/oleObject" Target="../embeddings/oleObject33.bin"/><Relationship Id="rId4" Type="http://schemas.openxmlformats.org/officeDocument/2006/relationships/image" Target="../media/image63.wmf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emf"/><Relationship Id="rId2" Type="http://schemas.openxmlformats.org/officeDocument/2006/relationships/image" Target="../media/image65.emf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emf"/><Relationship Id="rId2" Type="http://schemas.openxmlformats.org/officeDocument/2006/relationships/image" Target="../media/image67.emf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emf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4.bin"/><Relationship Id="rId7" Type="http://schemas.openxmlformats.org/officeDocument/2006/relationships/image" Target="../media/image33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3.vml"/><Relationship Id="rId6" Type="http://schemas.openxmlformats.org/officeDocument/2006/relationships/oleObject" Target="../embeddings/oleObject35.bin"/><Relationship Id="rId5" Type="http://schemas.openxmlformats.org/officeDocument/2006/relationships/image" Target="../media/image71.png"/><Relationship Id="rId4" Type="http://schemas.openxmlformats.org/officeDocument/2006/relationships/image" Target="../media/image70.wmf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emf"/><Relationship Id="rId2" Type="http://schemas.openxmlformats.org/officeDocument/2006/relationships/image" Target="../media/image35.e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1.png"/><Relationship Id="rId5" Type="http://schemas.openxmlformats.org/officeDocument/2006/relationships/image" Target="../media/image41.emf"/><Relationship Id="rId4" Type="http://schemas.openxmlformats.org/officeDocument/2006/relationships/image" Target="../media/image39.emf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e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4.vml"/><Relationship Id="rId5" Type="http://schemas.openxmlformats.org/officeDocument/2006/relationships/image" Target="../media/image72.wmf"/><Relationship Id="rId4" Type="http://schemas.openxmlformats.org/officeDocument/2006/relationships/oleObject" Target="../embeddings/oleObject36.bin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5.vml"/><Relationship Id="rId5" Type="http://schemas.openxmlformats.org/officeDocument/2006/relationships/image" Target="../media/image72.wmf"/><Relationship Id="rId4" Type="http://schemas.openxmlformats.org/officeDocument/2006/relationships/oleObject" Target="../embeddings/oleObject37.bin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wmf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4.wmf"/><Relationship Id="rId5" Type="http://schemas.openxmlformats.org/officeDocument/2006/relationships/oleObject" Target="../embeddings/oleObject2.bin"/><Relationship Id="rId10" Type="http://schemas.openxmlformats.org/officeDocument/2006/relationships/image" Target="../media/image6.wmf"/><Relationship Id="rId4" Type="http://schemas.openxmlformats.org/officeDocument/2006/relationships/image" Target="../media/image3.wmf"/><Relationship Id="rId9" Type="http://schemas.openxmlformats.org/officeDocument/2006/relationships/oleObject" Target="../embeddings/oleObject4.bin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emf"/><Relationship Id="rId7" Type="http://schemas.openxmlformats.org/officeDocument/2006/relationships/oleObject" Target="../embeddings/oleObject39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6.vml"/><Relationship Id="rId6" Type="http://schemas.openxmlformats.org/officeDocument/2006/relationships/image" Target="../media/image72.wmf"/><Relationship Id="rId5" Type="http://schemas.openxmlformats.org/officeDocument/2006/relationships/oleObject" Target="../embeddings/oleObject38.bin"/><Relationship Id="rId4" Type="http://schemas.openxmlformats.org/officeDocument/2006/relationships/image" Target="../media/image75.emf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8.emf"/><Relationship Id="rId13" Type="http://schemas.openxmlformats.org/officeDocument/2006/relationships/oleObject" Target="../embeddings/oleObject45.bin"/><Relationship Id="rId3" Type="http://schemas.openxmlformats.org/officeDocument/2006/relationships/oleObject" Target="../embeddings/oleObject40.bin"/><Relationship Id="rId7" Type="http://schemas.openxmlformats.org/officeDocument/2006/relationships/image" Target="../media/image77.emf"/><Relationship Id="rId12" Type="http://schemas.openxmlformats.org/officeDocument/2006/relationships/oleObject" Target="../embeddings/oleObject4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7.vml"/><Relationship Id="rId6" Type="http://schemas.openxmlformats.org/officeDocument/2006/relationships/image" Target="../media/image76.wmf"/><Relationship Id="rId11" Type="http://schemas.openxmlformats.org/officeDocument/2006/relationships/oleObject" Target="../embeddings/oleObject43.bin"/><Relationship Id="rId5" Type="http://schemas.openxmlformats.org/officeDocument/2006/relationships/oleObject" Target="../embeddings/oleObject41.bin"/><Relationship Id="rId15" Type="http://schemas.openxmlformats.org/officeDocument/2006/relationships/image" Target="../media/image33.wmf"/><Relationship Id="rId10" Type="http://schemas.openxmlformats.org/officeDocument/2006/relationships/oleObject" Target="../embeddings/oleObject42.bin"/><Relationship Id="rId4" Type="http://schemas.openxmlformats.org/officeDocument/2006/relationships/image" Target="../media/image72.wmf"/><Relationship Id="rId9" Type="http://schemas.openxmlformats.org/officeDocument/2006/relationships/image" Target="../media/image79.emf"/><Relationship Id="rId14" Type="http://schemas.openxmlformats.org/officeDocument/2006/relationships/oleObject" Target="../embeddings/oleObject46.bin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6.wmf"/><Relationship Id="rId13" Type="http://schemas.openxmlformats.org/officeDocument/2006/relationships/oleObject" Target="../embeddings/oleObject53.bin"/><Relationship Id="rId18" Type="http://schemas.openxmlformats.org/officeDocument/2006/relationships/oleObject" Target="../embeddings/oleObject56.bin"/><Relationship Id="rId3" Type="http://schemas.openxmlformats.org/officeDocument/2006/relationships/image" Target="../media/image83.emf"/><Relationship Id="rId21" Type="http://schemas.openxmlformats.org/officeDocument/2006/relationships/image" Target="../media/image82.wmf"/><Relationship Id="rId7" Type="http://schemas.openxmlformats.org/officeDocument/2006/relationships/oleObject" Target="../embeddings/oleObject48.bin"/><Relationship Id="rId12" Type="http://schemas.openxmlformats.org/officeDocument/2006/relationships/oleObject" Target="../embeddings/oleObject52.bin"/><Relationship Id="rId17" Type="http://schemas.openxmlformats.org/officeDocument/2006/relationships/oleObject" Target="../embeddings/oleObject55.bin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80.wmf"/><Relationship Id="rId20" Type="http://schemas.openxmlformats.org/officeDocument/2006/relationships/oleObject" Target="../embeddings/oleObject57.bin"/><Relationship Id="rId1" Type="http://schemas.openxmlformats.org/officeDocument/2006/relationships/vmlDrawing" Target="../drawings/vmlDrawing18.vml"/><Relationship Id="rId6" Type="http://schemas.openxmlformats.org/officeDocument/2006/relationships/image" Target="../media/image72.wmf"/><Relationship Id="rId11" Type="http://schemas.openxmlformats.org/officeDocument/2006/relationships/oleObject" Target="../embeddings/oleObject51.bin"/><Relationship Id="rId5" Type="http://schemas.openxmlformats.org/officeDocument/2006/relationships/oleObject" Target="../embeddings/oleObject47.bin"/><Relationship Id="rId15" Type="http://schemas.openxmlformats.org/officeDocument/2006/relationships/oleObject" Target="../embeddings/oleObject54.bin"/><Relationship Id="rId10" Type="http://schemas.openxmlformats.org/officeDocument/2006/relationships/oleObject" Target="../embeddings/oleObject50.bin"/><Relationship Id="rId19" Type="http://schemas.openxmlformats.org/officeDocument/2006/relationships/image" Target="../media/image81.wmf"/><Relationship Id="rId4" Type="http://schemas.openxmlformats.org/officeDocument/2006/relationships/image" Target="../media/image84.emf"/><Relationship Id="rId9" Type="http://schemas.openxmlformats.org/officeDocument/2006/relationships/oleObject" Target="../embeddings/oleObject49.bin"/><Relationship Id="rId14" Type="http://schemas.openxmlformats.org/officeDocument/2006/relationships/image" Target="../media/image15.wmf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2.wmf"/><Relationship Id="rId3" Type="http://schemas.openxmlformats.org/officeDocument/2006/relationships/image" Target="../media/image85.emf"/><Relationship Id="rId7" Type="http://schemas.openxmlformats.org/officeDocument/2006/relationships/oleObject" Target="../embeddings/oleObject59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9.vml"/><Relationship Id="rId6" Type="http://schemas.openxmlformats.org/officeDocument/2006/relationships/image" Target="../media/image76.wmf"/><Relationship Id="rId5" Type="http://schemas.openxmlformats.org/officeDocument/2006/relationships/oleObject" Target="../embeddings/oleObject58.bin"/><Relationship Id="rId10" Type="http://schemas.openxmlformats.org/officeDocument/2006/relationships/oleObject" Target="../embeddings/oleObject61.bin"/><Relationship Id="rId4" Type="http://schemas.openxmlformats.org/officeDocument/2006/relationships/image" Target="../media/image86.emf"/><Relationship Id="rId9" Type="http://schemas.openxmlformats.org/officeDocument/2006/relationships/oleObject" Target="../embeddings/oleObject60.bin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8.emf"/><Relationship Id="rId3" Type="http://schemas.openxmlformats.org/officeDocument/2006/relationships/image" Target="../media/image87.emf"/><Relationship Id="rId7" Type="http://schemas.openxmlformats.org/officeDocument/2006/relationships/image" Target="../media/image72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0.vml"/><Relationship Id="rId6" Type="http://schemas.openxmlformats.org/officeDocument/2006/relationships/oleObject" Target="../embeddings/oleObject63.bin"/><Relationship Id="rId5" Type="http://schemas.openxmlformats.org/officeDocument/2006/relationships/image" Target="../media/image76.wmf"/><Relationship Id="rId10" Type="http://schemas.openxmlformats.org/officeDocument/2006/relationships/oleObject" Target="../embeddings/oleObject65.bin"/><Relationship Id="rId4" Type="http://schemas.openxmlformats.org/officeDocument/2006/relationships/oleObject" Target="../embeddings/oleObject62.bin"/><Relationship Id="rId9" Type="http://schemas.openxmlformats.org/officeDocument/2006/relationships/oleObject" Target="../embeddings/oleObject64.bin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9.pn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6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1.vml"/><Relationship Id="rId5" Type="http://schemas.openxmlformats.org/officeDocument/2006/relationships/image" Target="../media/image91.png"/><Relationship Id="rId4" Type="http://schemas.openxmlformats.org/officeDocument/2006/relationships/image" Target="../media/image90.wmf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3.png"/><Relationship Id="rId2" Type="http://schemas.openxmlformats.org/officeDocument/2006/relationships/image" Target="../media/image92.pn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5.wmf"/><Relationship Id="rId3" Type="http://schemas.openxmlformats.org/officeDocument/2006/relationships/image" Target="../media/image96.png"/><Relationship Id="rId7" Type="http://schemas.openxmlformats.org/officeDocument/2006/relationships/oleObject" Target="../embeddings/oleObject68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2.vml"/><Relationship Id="rId6" Type="http://schemas.openxmlformats.org/officeDocument/2006/relationships/image" Target="../media/image94.wmf"/><Relationship Id="rId5" Type="http://schemas.openxmlformats.org/officeDocument/2006/relationships/oleObject" Target="../embeddings/oleObject67.bin"/><Relationship Id="rId4" Type="http://schemas.openxmlformats.org/officeDocument/2006/relationships/image" Target="../media/image97.png"/><Relationship Id="rId9" Type="http://schemas.openxmlformats.org/officeDocument/2006/relationships/image" Target="../media/image98.png"/></Relationships>
</file>

<file path=ppt/slides/_rels/slide4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71.bin"/><Relationship Id="rId13" Type="http://schemas.openxmlformats.org/officeDocument/2006/relationships/image" Target="../media/image103.wmf"/><Relationship Id="rId3" Type="http://schemas.openxmlformats.org/officeDocument/2006/relationships/oleObject" Target="../embeddings/oleObject69.bin"/><Relationship Id="rId7" Type="http://schemas.openxmlformats.org/officeDocument/2006/relationships/image" Target="../media/image100.wmf"/><Relationship Id="rId12" Type="http://schemas.openxmlformats.org/officeDocument/2006/relationships/oleObject" Target="../embeddings/oleObject73.bin"/><Relationship Id="rId2" Type="http://schemas.openxmlformats.org/officeDocument/2006/relationships/slideLayout" Target="../slideLayouts/slideLayout7.xml"/><Relationship Id="rId16" Type="http://schemas.openxmlformats.org/officeDocument/2006/relationships/hyperlink" Target="http://www.upscale.utoronto.ca/GeneralInterest/Harrison/Flash/Chaos/Bunimovich/Bunimovich.html" TargetMode="External"/><Relationship Id="rId1" Type="http://schemas.openxmlformats.org/officeDocument/2006/relationships/vmlDrawing" Target="../drawings/vmlDrawing23.vml"/><Relationship Id="rId6" Type="http://schemas.openxmlformats.org/officeDocument/2006/relationships/oleObject" Target="../embeddings/oleObject70.bin"/><Relationship Id="rId11" Type="http://schemas.openxmlformats.org/officeDocument/2006/relationships/image" Target="../media/image102.wmf"/><Relationship Id="rId5" Type="http://schemas.openxmlformats.org/officeDocument/2006/relationships/image" Target="../media/image105.png"/><Relationship Id="rId15" Type="http://schemas.openxmlformats.org/officeDocument/2006/relationships/image" Target="../media/image104.wmf"/><Relationship Id="rId10" Type="http://schemas.openxmlformats.org/officeDocument/2006/relationships/oleObject" Target="../embeddings/oleObject72.bin"/><Relationship Id="rId4" Type="http://schemas.openxmlformats.org/officeDocument/2006/relationships/image" Target="../media/image99.wmf"/><Relationship Id="rId9" Type="http://schemas.openxmlformats.org/officeDocument/2006/relationships/image" Target="../media/image101.wmf"/><Relationship Id="rId14" Type="http://schemas.openxmlformats.org/officeDocument/2006/relationships/oleObject" Target="../embeddings/oleObject74.bin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terpware.umd.edu/Windows/Package/2032" TargetMode="Externa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wmf"/><Relationship Id="rId3" Type="http://schemas.openxmlformats.org/officeDocument/2006/relationships/oleObject" Target="../embeddings/oleObject5.bin"/><Relationship Id="rId7" Type="http://schemas.openxmlformats.org/officeDocument/2006/relationships/oleObject" Target="../embeddings/oleObject7.bin"/><Relationship Id="rId12" Type="http://schemas.openxmlformats.org/officeDocument/2006/relationships/image" Target="../media/image13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0.wmf"/><Relationship Id="rId11" Type="http://schemas.openxmlformats.org/officeDocument/2006/relationships/oleObject" Target="../embeddings/oleObject9.bin"/><Relationship Id="rId5" Type="http://schemas.openxmlformats.org/officeDocument/2006/relationships/oleObject" Target="../embeddings/oleObject6.bin"/><Relationship Id="rId10" Type="http://schemas.openxmlformats.org/officeDocument/2006/relationships/image" Target="../media/image12.wmf"/><Relationship Id="rId4" Type="http://schemas.openxmlformats.org/officeDocument/2006/relationships/image" Target="../media/image3.wmf"/><Relationship Id="rId9" Type="http://schemas.openxmlformats.org/officeDocument/2006/relationships/oleObject" Target="../embeddings/oleObject8.bin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7" Type="http://schemas.openxmlformats.org/officeDocument/2006/relationships/image" Target="../media/image15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11.bin"/><Relationship Id="rId5" Type="http://schemas.openxmlformats.org/officeDocument/2006/relationships/image" Target="../media/image16.emf"/><Relationship Id="rId4" Type="http://schemas.openxmlformats.org/officeDocument/2006/relationships/image" Target="../media/image14.w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15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ext Box 6"/>
          <p:cNvSpPr txBox="1">
            <a:spLocks noChangeArrowheads="1"/>
          </p:cNvSpPr>
          <p:nvPr/>
        </p:nvSpPr>
        <p:spPr bwMode="auto">
          <a:xfrm>
            <a:off x="6096000" y="0"/>
            <a:ext cx="3048000" cy="237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15000">
                <a:solidFill>
                  <a:srgbClr val="FFCC99"/>
                </a:solidFill>
              </a:rPr>
              <a:t>12</a:t>
            </a:r>
          </a:p>
        </p:txBody>
      </p:sp>
      <p:sp>
        <p:nvSpPr>
          <p:cNvPr id="2051" name="Rectangle 4"/>
          <p:cNvSpPr>
            <a:spLocks noGrp="1"/>
          </p:cNvSpPr>
          <p:nvPr>
            <p:ph type="ctrTitle"/>
          </p:nvPr>
        </p:nvSpPr>
        <p:spPr>
          <a:xfrm>
            <a:off x="457200" y="1295400"/>
            <a:ext cx="8229600" cy="1470025"/>
          </a:xfrm>
        </p:spPr>
        <p:txBody>
          <a:bodyPr/>
          <a:lstStyle/>
          <a:p>
            <a:pPr eaLnBrk="1" hangingPunct="1"/>
            <a:r>
              <a:rPr lang="en-US" altLang="zh-TW" sz="4800" smtClean="0"/>
              <a:t>Nonlinear Mechanics and Chaos</a:t>
            </a:r>
            <a:endParaRPr lang="en-US" altLang="zh-CN" sz="4800" smtClean="0">
              <a:ea typeface="新細明體" pitchFamily="18" charset="-120"/>
            </a:endParaRPr>
          </a:p>
        </p:txBody>
      </p:sp>
      <p:sp>
        <p:nvSpPr>
          <p:cNvPr id="2052" name="Rectangle 5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/>
          <a:p>
            <a:pPr eaLnBrk="1" hangingPunct="1"/>
            <a:r>
              <a:rPr lang="en-US" altLang="zh-CN" smtClean="0">
                <a:solidFill>
                  <a:schemeClr val="tx1"/>
                </a:solidFill>
              </a:rPr>
              <a:t>Jen-Hao Yeh</a:t>
            </a:r>
          </a:p>
        </p:txBody>
      </p:sp>
      <p:sp>
        <p:nvSpPr>
          <p:cNvPr id="2053" name="Rectangle 7"/>
          <p:cNvSpPr>
            <a:spLocks noChangeArrowheads="1"/>
          </p:cNvSpPr>
          <p:nvPr/>
        </p:nvSpPr>
        <p:spPr bwMode="auto">
          <a:xfrm>
            <a:off x="457200" y="2514600"/>
            <a:ext cx="8153400" cy="152400"/>
          </a:xfrm>
          <a:prstGeom prst="rect">
            <a:avLst/>
          </a:prstGeom>
          <a:solidFill>
            <a:srgbClr val="800000"/>
          </a:solidFill>
          <a:ln w="9525">
            <a:solidFill>
              <a:srgbClr val="8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2054" name="Picture 8"/>
          <p:cNvPicPr>
            <a:picLocks noChangeAspect="1" noChangeArrowheads="1"/>
          </p:cNvPicPr>
          <p:nvPr/>
        </p:nvPicPr>
        <p:blipFill>
          <a:blip r:embed="rId2">
            <a:lum bright="2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3657600"/>
            <a:ext cx="3429000" cy="2792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5" name="Picture 9"/>
          <p:cNvPicPr>
            <a:picLocks noChangeAspect="1" noChangeArrowheads="1"/>
          </p:cNvPicPr>
          <p:nvPr/>
        </p:nvPicPr>
        <p:blipFill>
          <a:blip r:embed="rId3">
            <a:lum bright="2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3352800"/>
            <a:ext cx="3629025" cy="3324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Box 1"/>
          <p:cNvSpPr txBox="1">
            <a:spLocks noChangeArrowheads="1"/>
          </p:cNvSpPr>
          <p:nvPr/>
        </p:nvSpPr>
        <p:spPr bwMode="auto">
          <a:xfrm>
            <a:off x="527050" y="152400"/>
            <a:ext cx="79311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zh-CN" sz="2000" b="1">
                <a:latin typeface="Times New Roman" pitchFamily="18" charset="0"/>
                <a:cs typeface="Times New Roman" pitchFamily="18" charset="0"/>
              </a:rPr>
              <a:t>Moderate Driving Force Oscillations of the Driven, Damped Pendulum</a:t>
            </a:r>
          </a:p>
        </p:txBody>
      </p:sp>
      <p:sp>
        <p:nvSpPr>
          <p:cNvPr id="11267" name="TextBox 2"/>
          <p:cNvSpPr txBox="1">
            <a:spLocks noChangeArrowheads="1"/>
          </p:cNvSpPr>
          <p:nvPr/>
        </p:nvSpPr>
        <p:spPr bwMode="auto">
          <a:xfrm>
            <a:off x="1522413" y="762000"/>
            <a:ext cx="6478587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zh-CN" sz="2400" b="1">
                <a:latin typeface="Symbol" pitchFamily="18" charset="2"/>
                <a:cs typeface="Times New Roman" pitchFamily="18" charset="0"/>
              </a:rPr>
              <a:t>g</a:t>
            </a:r>
            <a:r>
              <a:rPr lang="en-US" altLang="zh-CN" sz="2400" b="1">
                <a:latin typeface="Times New Roman" pitchFamily="18" charset="0"/>
                <a:cs typeface="Times New Roman" pitchFamily="18" charset="0"/>
              </a:rPr>
              <a:t> &lt; 1 and the nonlinearity becomes significant…</a:t>
            </a:r>
          </a:p>
        </p:txBody>
      </p:sp>
      <p:graphicFrame>
        <p:nvGraphicFramePr>
          <p:cNvPr id="3380" name="Object 320"/>
          <p:cNvGraphicFramePr>
            <a:graphicFrameLocks noChangeAspect="1"/>
          </p:cNvGraphicFramePr>
          <p:nvPr/>
        </p:nvGraphicFramePr>
        <p:xfrm>
          <a:off x="1295400" y="1295400"/>
          <a:ext cx="6804025" cy="1263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84" name="Equation" r:id="rId3" imgW="2324100" imgH="431800" progId="Equation.3">
                  <p:embed/>
                </p:oleObj>
              </mc:Choice>
              <mc:Fallback>
                <p:oleObj name="Equation" r:id="rId3" imgW="2324100" imgH="431800" progId="Equation.3">
                  <p:embed/>
                  <p:pic>
                    <p:nvPicPr>
                      <p:cNvPr id="0" name="Object 3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95400" y="1295400"/>
                        <a:ext cx="6804025" cy="12636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81" name="Object 321"/>
          <p:cNvGraphicFramePr>
            <a:graphicFrameLocks noChangeAspect="1"/>
          </p:cNvGraphicFramePr>
          <p:nvPr/>
        </p:nvGraphicFramePr>
        <p:xfrm>
          <a:off x="3048000" y="2514600"/>
          <a:ext cx="3048000" cy="503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85" name="Equation" r:id="rId5" imgW="1231366" imgH="203112" progId="Equation.3">
                  <p:embed/>
                </p:oleObj>
              </mc:Choice>
              <mc:Fallback>
                <p:oleObj name="Equation" r:id="rId5" imgW="1231366" imgH="203112" progId="Equation.3">
                  <p:embed/>
                  <p:pic>
                    <p:nvPicPr>
                      <p:cNvPr id="0" name="Object 32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0" y="2514600"/>
                        <a:ext cx="3048000" cy="5032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388" name="TextBox 21"/>
          <p:cNvSpPr txBox="1">
            <a:spLocks noChangeArrowheads="1"/>
          </p:cNvSpPr>
          <p:nvPr/>
        </p:nvSpPr>
        <p:spPr bwMode="auto">
          <a:xfrm>
            <a:off x="457200" y="3124200"/>
            <a:ext cx="510063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zh-CN" sz="2400" b="1">
                <a:latin typeface="Times New Roman" pitchFamily="18" charset="0"/>
                <a:cs typeface="Times New Roman" pitchFamily="18" charset="0"/>
              </a:rPr>
              <a:t>This solution gives from the </a:t>
            </a:r>
            <a:r>
              <a:rPr lang="en-US" altLang="zh-CN" sz="2400" b="1">
                <a:latin typeface="Symbol" pitchFamily="18" charset="2"/>
                <a:cs typeface="Times New Roman" pitchFamily="18" charset="0"/>
              </a:rPr>
              <a:t>f</a:t>
            </a:r>
            <a:r>
              <a:rPr lang="en-US" altLang="zh-CN" sz="2400" b="1" baseline="3000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altLang="zh-CN" sz="2400" b="1">
                <a:latin typeface="Times New Roman" pitchFamily="18" charset="0"/>
                <a:cs typeface="Times New Roman" pitchFamily="18" charset="0"/>
              </a:rPr>
              <a:t> term: </a:t>
            </a:r>
          </a:p>
        </p:txBody>
      </p:sp>
      <p:graphicFrame>
        <p:nvGraphicFramePr>
          <p:cNvPr id="3382" name="Object 322"/>
          <p:cNvGraphicFramePr>
            <a:graphicFrameLocks noChangeAspect="1"/>
          </p:cNvGraphicFramePr>
          <p:nvPr/>
        </p:nvGraphicFramePr>
        <p:xfrm>
          <a:off x="5348288" y="3006725"/>
          <a:ext cx="2895600" cy="68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86" name="Equation" r:id="rId7" imgW="1663700" imgH="393700" progId="Equation.3">
                  <p:embed/>
                </p:oleObj>
              </mc:Choice>
              <mc:Fallback>
                <p:oleObj name="Equation" r:id="rId7" imgW="1663700" imgH="393700" progId="Equation.3">
                  <p:embed/>
                  <p:pic>
                    <p:nvPicPr>
                      <p:cNvPr id="0" name="Object 32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48288" y="3006725"/>
                        <a:ext cx="2895600" cy="685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389" name="TextBox 23"/>
          <p:cNvSpPr txBox="1">
            <a:spLocks noChangeArrowheads="1"/>
          </p:cNvSpPr>
          <p:nvPr/>
        </p:nvSpPr>
        <p:spPr bwMode="auto">
          <a:xfrm>
            <a:off x="2362200" y="2514600"/>
            <a:ext cx="6572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zh-CN" sz="2400" b="1">
                <a:latin typeface="Times New Roman" pitchFamily="18" charset="0"/>
                <a:cs typeface="Times New Roman" pitchFamily="18" charset="0"/>
              </a:rPr>
              <a:t>Try</a:t>
            </a:r>
          </a:p>
        </p:txBody>
      </p:sp>
      <p:sp>
        <p:nvSpPr>
          <p:cNvPr id="3390" name="TextBox 24"/>
          <p:cNvSpPr txBox="1">
            <a:spLocks noChangeArrowheads="1"/>
          </p:cNvSpPr>
          <p:nvPr/>
        </p:nvSpPr>
        <p:spPr bwMode="auto">
          <a:xfrm>
            <a:off x="381000" y="3962400"/>
            <a:ext cx="7837488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zh-CN" sz="2400" b="1">
                <a:latin typeface="Times New Roman" pitchFamily="18" charset="0"/>
                <a:cs typeface="Times New Roman" pitchFamily="18" charset="0"/>
              </a:rPr>
              <a:t>Since there is no cos(3</a:t>
            </a:r>
            <a:r>
              <a:rPr lang="en-US" altLang="zh-CN" sz="2400" b="1">
                <a:latin typeface="Symbol" pitchFamily="18" charset="2"/>
                <a:cs typeface="Times New Roman" pitchFamily="18" charset="0"/>
              </a:rPr>
              <a:t>w</a:t>
            </a:r>
            <a:r>
              <a:rPr lang="en-US" altLang="zh-CN" sz="2400" b="1">
                <a:latin typeface="Times New Roman" pitchFamily="18" charset="0"/>
                <a:cs typeface="Times New Roman" pitchFamily="18" charset="0"/>
              </a:rPr>
              <a:t>t) on the RHS, it must be that</a:t>
            </a:r>
          </a:p>
          <a:p>
            <a:pPr eaLnBrk="1" hangingPunct="1"/>
            <a:r>
              <a:rPr lang="en-US" altLang="zh-CN" sz="2400" b="1">
                <a:latin typeface="Times New Roman" pitchFamily="18" charset="0"/>
                <a:cs typeface="Times New Roman" pitchFamily="18" charset="0"/>
              </a:rPr>
              <a:t>all develop a cos(3</a:t>
            </a:r>
            <a:r>
              <a:rPr lang="en-US" altLang="zh-CN" sz="2400" b="1">
                <a:latin typeface="Symbol" pitchFamily="18" charset="2"/>
                <a:cs typeface="Times New Roman" pitchFamily="18" charset="0"/>
              </a:rPr>
              <a:t>w</a:t>
            </a:r>
            <a:r>
              <a:rPr lang="en-US" altLang="zh-CN" sz="2400" b="1">
                <a:latin typeface="Times New Roman" pitchFamily="18" charset="0"/>
                <a:cs typeface="Times New Roman" pitchFamily="18" charset="0"/>
              </a:rPr>
              <a:t>t) time dependence.  Hence we expect: </a:t>
            </a:r>
          </a:p>
        </p:txBody>
      </p:sp>
      <p:graphicFrame>
        <p:nvGraphicFramePr>
          <p:cNvPr id="3383" name="Object 323"/>
          <p:cNvGraphicFramePr>
            <a:graphicFrameLocks noChangeAspect="1"/>
          </p:cNvGraphicFramePr>
          <p:nvPr/>
        </p:nvGraphicFramePr>
        <p:xfrm>
          <a:off x="7405688" y="3824288"/>
          <a:ext cx="1004887" cy="5667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87" name="Equation" r:id="rId9" imgW="406224" imgH="228501" progId="Equation.3">
                  <p:embed/>
                </p:oleObj>
              </mc:Choice>
              <mc:Fallback>
                <p:oleObj name="Equation" r:id="rId9" imgW="406224" imgH="228501" progId="Equation.3">
                  <p:embed/>
                  <p:pic>
                    <p:nvPicPr>
                      <p:cNvPr id="0" name="Object 32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05688" y="3824288"/>
                        <a:ext cx="1004887" cy="5667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84" name="Object 324"/>
          <p:cNvGraphicFramePr>
            <a:graphicFrameLocks noChangeAspect="1"/>
          </p:cNvGraphicFramePr>
          <p:nvPr/>
        </p:nvGraphicFramePr>
        <p:xfrm>
          <a:off x="1676400" y="5029200"/>
          <a:ext cx="5718175" cy="5349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88" name="Equation" r:id="rId11" imgW="2311400" imgH="215900" progId="Equation.3">
                  <p:embed/>
                </p:oleObj>
              </mc:Choice>
              <mc:Fallback>
                <p:oleObj name="Equation" r:id="rId11" imgW="2311400" imgH="215900" progId="Equation.3">
                  <p:embed/>
                  <p:pic>
                    <p:nvPicPr>
                      <p:cNvPr id="0" name="Object 32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76400" y="5029200"/>
                        <a:ext cx="5718175" cy="5349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85" name="Object 325"/>
          <p:cNvGraphicFramePr>
            <a:graphicFrameLocks noChangeAspect="1"/>
          </p:cNvGraphicFramePr>
          <p:nvPr/>
        </p:nvGraphicFramePr>
        <p:xfrm>
          <a:off x="4191000" y="5562600"/>
          <a:ext cx="1195388" cy="409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89" name="Equation" r:id="rId13" imgW="482391" imgH="165028" progId="Equation.3">
                  <p:embed/>
                </p:oleObj>
              </mc:Choice>
              <mc:Fallback>
                <p:oleObj name="Equation" r:id="rId13" imgW="482391" imgH="165028" progId="Equation.3">
                  <p:embed/>
                  <p:pic>
                    <p:nvPicPr>
                      <p:cNvPr id="0" name="Object 32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91000" y="5562600"/>
                        <a:ext cx="1195388" cy="409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391" name="TextBox 28"/>
          <p:cNvSpPr txBox="1">
            <a:spLocks noChangeArrowheads="1"/>
          </p:cNvSpPr>
          <p:nvPr/>
        </p:nvSpPr>
        <p:spPr bwMode="auto">
          <a:xfrm>
            <a:off x="1214438" y="6172200"/>
            <a:ext cx="6786562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zh-CN" sz="2000" b="1">
                <a:latin typeface="Times New Roman" pitchFamily="18" charset="0"/>
                <a:cs typeface="Times New Roman" pitchFamily="18" charset="0"/>
              </a:rPr>
              <a:t>We expect to see a </a:t>
            </a:r>
            <a:r>
              <a:rPr lang="en-US" altLang="zh-CN" sz="2000" b="1" u="sng">
                <a:latin typeface="Times New Roman" pitchFamily="18" charset="0"/>
                <a:cs typeface="Times New Roman" pitchFamily="18" charset="0"/>
              </a:rPr>
              <a:t>third harmonic</a:t>
            </a:r>
            <a:r>
              <a:rPr lang="en-US" altLang="zh-CN" sz="2000" b="1">
                <a:latin typeface="Times New Roman" pitchFamily="18" charset="0"/>
                <a:cs typeface="Times New Roman" pitchFamily="18" charset="0"/>
              </a:rPr>
              <a:t> as the driving force grows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88" grpId="0"/>
      <p:bldP spid="3389" grpId="0"/>
      <p:bldP spid="3390" grpId="0"/>
      <p:bldP spid="339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CN" smtClean="0"/>
              <a:t>Harmonics</a:t>
            </a:r>
          </a:p>
        </p:txBody>
      </p:sp>
      <p:sp>
        <p:nvSpPr>
          <p:cNvPr id="12291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altLang="zh-CN" smtClean="0"/>
          </a:p>
        </p:txBody>
      </p:sp>
      <p:pic>
        <p:nvPicPr>
          <p:cNvPr id="12292" name="Picture 5" descr="stri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1981200"/>
            <a:ext cx="4343400" cy="411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1475" y="1639888"/>
            <a:ext cx="4683125" cy="32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5" name="TextBox 1"/>
          <p:cNvSpPr txBox="1">
            <a:spLocks noChangeArrowheads="1"/>
          </p:cNvSpPr>
          <p:nvPr/>
        </p:nvSpPr>
        <p:spPr bwMode="auto">
          <a:xfrm>
            <a:off x="8191500" y="6519863"/>
            <a:ext cx="931863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zh-CN" sz="1600" b="1">
                <a:latin typeface="Times New Roman" pitchFamily="18" charset="0"/>
                <a:cs typeface="Times New Roman" pitchFamily="18" charset="0"/>
              </a:rPr>
              <a:t>Fig. 12.3</a:t>
            </a:r>
          </a:p>
        </p:txBody>
      </p:sp>
      <p:pic>
        <p:nvPicPr>
          <p:cNvPr id="1331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981200"/>
            <a:ext cx="3621088" cy="259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7" name="TextBox 4"/>
          <p:cNvSpPr txBox="1">
            <a:spLocks noChangeArrowheads="1"/>
          </p:cNvSpPr>
          <p:nvPr/>
        </p:nvSpPr>
        <p:spPr bwMode="auto">
          <a:xfrm>
            <a:off x="1641475" y="1519238"/>
            <a:ext cx="1016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zh-CN" sz="2400" b="1">
                <a:solidFill>
                  <a:srgbClr val="FF0000"/>
                </a:solidFill>
                <a:latin typeface="Symbol" pitchFamily="18" charset="2"/>
                <a:cs typeface="Times New Roman" pitchFamily="18" charset="0"/>
              </a:rPr>
              <a:t>g</a:t>
            </a:r>
            <a:r>
              <a:rPr lang="en-US" altLang="zh-CN" sz="2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= 0.9</a:t>
            </a:r>
          </a:p>
        </p:txBody>
      </p:sp>
      <p:sp>
        <p:nvSpPr>
          <p:cNvPr id="13318" name="TextBox 5"/>
          <p:cNvSpPr txBox="1">
            <a:spLocks noChangeArrowheads="1"/>
          </p:cNvSpPr>
          <p:nvPr/>
        </p:nvSpPr>
        <p:spPr bwMode="auto">
          <a:xfrm>
            <a:off x="152400" y="1447800"/>
            <a:ext cx="65246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zh-CN" sz="2400" b="1">
                <a:latin typeface="Symbol" pitchFamily="18" charset="2"/>
                <a:cs typeface="Times New Roman" pitchFamily="18" charset="0"/>
              </a:rPr>
              <a:t>f</a:t>
            </a:r>
            <a:r>
              <a:rPr lang="en-US" altLang="zh-CN" sz="2400" b="1">
                <a:latin typeface="Times New Roman" pitchFamily="18" charset="0"/>
                <a:cs typeface="Times New Roman" pitchFamily="18" charset="0"/>
              </a:rPr>
              <a:t>(t)</a:t>
            </a:r>
          </a:p>
        </p:txBody>
      </p:sp>
      <p:sp>
        <p:nvSpPr>
          <p:cNvPr id="13319" name="TextBox 6"/>
          <p:cNvSpPr txBox="1">
            <a:spLocks noChangeArrowheads="1"/>
          </p:cNvSpPr>
          <p:nvPr/>
        </p:nvSpPr>
        <p:spPr bwMode="auto">
          <a:xfrm>
            <a:off x="3810000" y="2981325"/>
            <a:ext cx="287338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zh-CN" sz="2400" b="1">
                <a:latin typeface="Times New Roman" pitchFamily="18" charset="0"/>
                <a:cs typeface="Times New Roman" pitchFamily="18" charset="0"/>
              </a:rPr>
              <a:t>t</a:t>
            </a: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4605338" y="1447800"/>
            <a:ext cx="652462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zh-CN" sz="2400" b="1">
                <a:latin typeface="Symbol" pitchFamily="18" charset="2"/>
                <a:cs typeface="Times New Roman" pitchFamily="18" charset="0"/>
              </a:rPr>
              <a:t>f</a:t>
            </a:r>
            <a:r>
              <a:rPr lang="en-US" altLang="zh-CN" sz="2400" b="1">
                <a:latin typeface="Times New Roman" pitchFamily="18" charset="0"/>
                <a:cs typeface="Times New Roman" pitchFamily="18" charset="0"/>
              </a:rPr>
              <a:t>(t)</a:t>
            </a: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8851900" y="2971800"/>
            <a:ext cx="28733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zh-CN" sz="2400" b="1">
                <a:latin typeface="Times New Roman" pitchFamily="18" charset="0"/>
                <a:cs typeface="Times New Roman" pitchFamily="18" charset="0"/>
              </a:rPr>
              <a:t>t</a:t>
            </a:r>
          </a:p>
        </p:txBody>
      </p:sp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6508750" y="1420813"/>
            <a:ext cx="806450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zh-CN" sz="1600" b="1">
                <a:latin typeface="Times New Roman" pitchFamily="18" charset="0"/>
                <a:cs typeface="Times New Roman" pitchFamily="18" charset="0"/>
              </a:rPr>
              <a:t>cos(</a:t>
            </a:r>
            <a:r>
              <a:rPr lang="en-US" altLang="zh-CN" sz="1600" b="1">
                <a:latin typeface="Symbol" pitchFamily="18" charset="2"/>
                <a:cs typeface="Times New Roman" pitchFamily="18" charset="0"/>
              </a:rPr>
              <a:t>w</a:t>
            </a:r>
            <a:r>
              <a:rPr lang="en-US" altLang="zh-CN" sz="1600" b="1">
                <a:latin typeface="Times New Roman" pitchFamily="18" charset="0"/>
                <a:cs typeface="Times New Roman" pitchFamily="18" charset="0"/>
              </a:rPr>
              <a:t>t)</a:t>
            </a:r>
          </a:p>
        </p:txBody>
      </p:sp>
      <p:cxnSp>
        <p:nvCxnSpPr>
          <p:cNvPr id="10" name="Straight Arrow Connector 9"/>
          <p:cNvCxnSpPr/>
          <p:nvPr/>
        </p:nvCxnSpPr>
        <p:spPr>
          <a:xfrm flipH="1">
            <a:off x="6019800" y="1617663"/>
            <a:ext cx="503238" cy="16827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5491163" y="3733800"/>
            <a:ext cx="97790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zh-CN" sz="1600" b="1">
                <a:latin typeface="Times New Roman" pitchFamily="18" charset="0"/>
                <a:cs typeface="Times New Roman" pitchFamily="18" charset="0"/>
              </a:rPr>
              <a:t>-cos(3</a:t>
            </a:r>
            <a:r>
              <a:rPr lang="en-US" altLang="zh-CN" sz="1600" b="1">
                <a:latin typeface="Symbol" pitchFamily="18" charset="2"/>
                <a:cs typeface="Times New Roman" pitchFamily="18" charset="0"/>
              </a:rPr>
              <a:t>w</a:t>
            </a:r>
            <a:r>
              <a:rPr lang="en-US" altLang="zh-CN" sz="1600" b="1">
                <a:latin typeface="Times New Roman" pitchFamily="18" charset="0"/>
                <a:cs typeface="Times New Roman" pitchFamily="18" charset="0"/>
              </a:rPr>
              <a:t>t)</a:t>
            </a:r>
          </a:p>
        </p:txBody>
      </p:sp>
      <p:cxnSp>
        <p:nvCxnSpPr>
          <p:cNvPr id="12" name="Straight Arrow Connector 11"/>
          <p:cNvCxnSpPr/>
          <p:nvPr/>
        </p:nvCxnSpPr>
        <p:spPr>
          <a:xfrm flipH="1" flipV="1">
            <a:off x="5980113" y="3359150"/>
            <a:ext cx="0" cy="45561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326" name="TextBox 12"/>
          <p:cNvSpPr txBox="1">
            <a:spLocks noChangeArrowheads="1"/>
          </p:cNvSpPr>
          <p:nvPr/>
        </p:nvSpPr>
        <p:spPr bwMode="auto">
          <a:xfrm>
            <a:off x="804863" y="223838"/>
            <a:ext cx="74676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zh-CN" sz="2400" b="1">
                <a:latin typeface="Times New Roman" pitchFamily="18" charset="0"/>
                <a:cs typeface="Times New Roman" pitchFamily="18" charset="0"/>
              </a:rPr>
              <a:t>Stronger Driving: The Nonlinearity Distorts the cos(</a:t>
            </a:r>
            <a:r>
              <a:rPr lang="en-US" altLang="zh-CN" sz="2400" b="1">
                <a:latin typeface="Symbol" pitchFamily="18" charset="2"/>
                <a:cs typeface="Times New Roman" pitchFamily="18" charset="0"/>
              </a:rPr>
              <a:t>w</a:t>
            </a:r>
            <a:r>
              <a:rPr lang="en-US" altLang="zh-CN" sz="2400" b="1">
                <a:latin typeface="Times New Roman" pitchFamily="18" charset="0"/>
                <a:cs typeface="Times New Roman" pitchFamily="18" charset="0"/>
              </a:rPr>
              <a:t>t)</a:t>
            </a:r>
          </a:p>
        </p:txBody>
      </p:sp>
      <p:sp>
        <p:nvSpPr>
          <p:cNvPr id="15" name="Rectangle 14"/>
          <p:cNvSpPr/>
          <p:nvPr/>
        </p:nvSpPr>
        <p:spPr>
          <a:xfrm>
            <a:off x="3084513" y="1981200"/>
            <a:ext cx="649287" cy="25146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altLang="zh-CN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16" name="Curved Up Arrow 15"/>
          <p:cNvSpPr/>
          <p:nvPr/>
        </p:nvSpPr>
        <p:spPr>
          <a:xfrm>
            <a:off x="3287713" y="4508500"/>
            <a:ext cx="2687637" cy="990600"/>
          </a:xfrm>
          <a:prstGeom prst="curvedUp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altLang="zh-CN">
              <a:solidFill>
                <a:schemeClr val="tx1"/>
              </a:solidFill>
              <a:cs typeface="Arial" charset="0"/>
            </a:endParaRPr>
          </a:p>
        </p:txBody>
      </p:sp>
      <p:sp>
        <p:nvSpPr>
          <p:cNvPr id="20" name="TextBox 19"/>
          <p:cNvSpPr txBox="1">
            <a:spLocks noChangeArrowheads="1"/>
          </p:cNvSpPr>
          <p:nvPr/>
        </p:nvSpPr>
        <p:spPr bwMode="auto">
          <a:xfrm>
            <a:off x="1214438" y="6172200"/>
            <a:ext cx="4481512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zh-CN" sz="2000" b="1">
                <a:latin typeface="Times New Roman" pitchFamily="18" charset="0"/>
                <a:cs typeface="Times New Roman" pitchFamily="18" charset="0"/>
              </a:rPr>
              <a:t>The </a:t>
            </a:r>
            <a:r>
              <a:rPr lang="en-US" altLang="zh-CN" sz="2000" b="1" u="sng">
                <a:latin typeface="Times New Roman" pitchFamily="18" charset="0"/>
                <a:cs typeface="Times New Roman" pitchFamily="18" charset="0"/>
              </a:rPr>
              <a:t>third harmonic</a:t>
            </a:r>
            <a:r>
              <a:rPr lang="en-US" altLang="zh-CN" sz="2000" b="1">
                <a:latin typeface="Times New Roman" pitchFamily="18" charset="0"/>
                <a:cs typeface="Times New Roman" pitchFamily="18" charset="0"/>
              </a:rPr>
              <a:t> distorts the simple </a:t>
            </a:r>
          </a:p>
        </p:txBody>
      </p:sp>
      <p:graphicFrame>
        <p:nvGraphicFramePr>
          <p:cNvPr id="17" name="Object 47"/>
          <p:cNvGraphicFramePr>
            <a:graphicFrameLocks noChangeAspect="1"/>
          </p:cNvGraphicFramePr>
          <p:nvPr/>
        </p:nvGraphicFramePr>
        <p:xfrm>
          <a:off x="5532438" y="6176963"/>
          <a:ext cx="2517775" cy="415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33" name="Equation" r:id="rId5" imgW="1231366" imgH="203112" progId="Equation.3">
                  <p:embed/>
                </p:oleObj>
              </mc:Choice>
              <mc:Fallback>
                <p:oleObj name="Equation" r:id="rId5" imgW="1231366" imgH="203112" progId="Equation.3">
                  <p:embed/>
                  <p:pic>
                    <p:nvPicPr>
                      <p:cNvPr id="0" name="Object 4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32438" y="6176963"/>
                        <a:ext cx="2517775" cy="4159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" name="TextBox 21"/>
          <p:cNvSpPr txBox="1">
            <a:spLocks noChangeArrowheads="1"/>
          </p:cNvSpPr>
          <p:nvPr/>
        </p:nvSpPr>
        <p:spPr bwMode="auto">
          <a:xfrm>
            <a:off x="2795588" y="5813425"/>
            <a:ext cx="34575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zh-CN" sz="2000" b="1">
                <a:latin typeface="Times New Roman" pitchFamily="18" charset="0"/>
                <a:cs typeface="Times New Roman" pitchFamily="18" charset="0"/>
              </a:rPr>
              <a:t>The motion is periodic, but …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3" grpId="0"/>
      <p:bldP spid="14" grpId="0"/>
      <p:bldP spid="15" grpId="0" animBg="1"/>
      <p:bldP spid="16" grpId="0" animBg="1"/>
      <p:bldP spid="20" grpId="0"/>
      <p:bldP spid="2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Box 1"/>
          <p:cNvSpPr txBox="1">
            <a:spLocks noChangeArrowheads="1"/>
          </p:cNvSpPr>
          <p:nvPr/>
        </p:nvSpPr>
        <p:spPr bwMode="auto">
          <a:xfrm>
            <a:off x="381000" y="152400"/>
            <a:ext cx="871696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zh-CN" sz="2400" b="1">
                <a:latin typeface="Times New Roman" pitchFamily="18" charset="0"/>
                <a:cs typeface="Times New Roman" pitchFamily="18" charset="0"/>
              </a:rPr>
              <a:t>Even Stronger Driving: Complicated Transients – then Periodic!</a:t>
            </a:r>
          </a:p>
        </p:txBody>
      </p:sp>
      <p:sp>
        <p:nvSpPr>
          <p:cNvPr id="14339" name="TextBox 2"/>
          <p:cNvSpPr txBox="1">
            <a:spLocks noChangeArrowheads="1"/>
          </p:cNvSpPr>
          <p:nvPr/>
        </p:nvSpPr>
        <p:spPr bwMode="auto">
          <a:xfrm>
            <a:off x="8191500" y="6519863"/>
            <a:ext cx="931863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zh-CN" sz="1600" b="1">
                <a:latin typeface="Times New Roman" pitchFamily="18" charset="0"/>
                <a:cs typeface="Times New Roman" pitchFamily="18" charset="0"/>
              </a:rPr>
              <a:t>Fig. 12.4</a:t>
            </a:r>
          </a:p>
        </p:txBody>
      </p:sp>
      <p:pic>
        <p:nvPicPr>
          <p:cNvPr id="14340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1963" y="1752600"/>
            <a:ext cx="5299075" cy="3621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1" name="TextBox 5"/>
          <p:cNvSpPr txBox="1">
            <a:spLocks noChangeArrowheads="1"/>
          </p:cNvSpPr>
          <p:nvPr/>
        </p:nvSpPr>
        <p:spPr bwMode="auto">
          <a:xfrm>
            <a:off x="3944938" y="1425575"/>
            <a:ext cx="1168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zh-CN" sz="2400" b="1">
                <a:solidFill>
                  <a:srgbClr val="FF0000"/>
                </a:solidFill>
                <a:latin typeface="Symbol" pitchFamily="18" charset="2"/>
                <a:cs typeface="Times New Roman" pitchFamily="18" charset="0"/>
              </a:rPr>
              <a:t>g</a:t>
            </a:r>
            <a:r>
              <a:rPr lang="en-US" altLang="zh-CN" sz="2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= 1.06</a:t>
            </a:r>
          </a:p>
        </p:txBody>
      </p:sp>
      <p:sp>
        <p:nvSpPr>
          <p:cNvPr id="14342" name="TextBox 6"/>
          <p:cNvSpPr txBox="1">
            <a:spLocks noChangeArrowheads="1"/>
          </p:cNvSpPr>
          <p:nvPr/>
        </p:nvSpPr>
        <p:spPr bwMode="auto">
          <a:xfrm>
            <a:off x="1944688" y="1354138"/>
            <a:ext cx="65405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zh-CN" sz="2400" b="1">
                <a:latin typeface="Symbol" pitchFamily="18" charset="2"/>
                <a:cs typeface="Times New Roman" pitchFamily="18" charset="0"/>
              </a:rPr>
              <a:t>f</a:t>
            </a:r>
            <a:r>
              <a:rPr lang="en-US" altLang="zh-CN" sz="2400" b="1">
                <a:latin typeface="Times New Roman" pitchFamily="18" charset="0"/>
                <a:cs typeface="Times New Roman" pitchFamily="18" charset="0"/>
              </a:rPr>
              <a:t>(t)</a:t>
            </a:r>
          </a:p>
        </p:txBody>
      </p:sp>
      <p:sp>
        <p:nvSpPr>
          <p:cNvPr id="14343" name="TextBox 7"/>
          <p:cNvSpPr txBox="1">
            <a:spLocks noChangeArrowheads="1"/>
          </p:cNvSpPr>
          <p:nvPr/>
        </p:nvSpPr>
        <p:spPr bwMode="auto">
          <a:xfrm>
            <a:off x="6965950" y="4505325"/>
            <a:ext cx="28575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zh-CN" sz="2400" b="1">
                <a:latin typeface="Times New Roman" pitchFamily="18" charset="0"/>
                <a:cs typeface="Times New Roman" pitchFamily="18" charset="0"/>
              </a:rPr>
              <a:t>t</a:t>
            </a:r>
          </a:p>
        </p:txBody>
      </p:sp>
      <p:sp>
        <p:nvSpPr>
          <p:cNvPr id="14344" name="TextBox 3"/>
          <p:cNvSpPr txBox="1">
            <a:spLocks noChangeArrowheads="1"/>
          </p:cNvSpPr>
          <p:nvPr/>
        </p:nvSpPr>
        <p:spPr bwMode="auto">
          <a:xfrm>
            <a:off x="1131888" y="819150"/>
            <a:ext cx="6488112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zh-CN" sz="2000" b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After a wild initial transient, the motion becomes periodic</a:t>
            </a:r>
          </a:p>
        </p:txBody>
      </p:sp>
      <p:sp>
        <p:nvSpPr>
          <p:cNvPr id="14345" name="TextBox 4"/>
          <p:cNvSpPr txBox="1">
            <a:spLocks noChangeArrowheads="1"/>
          </p:cNvSpPr>
          <p:nvPr/>
        </p:nvSpPr>
        <p:spPr bwMode="auto">
          <a:xfrm>
            <a:off x="635000" y="5562600"/>
            <a:ext cx="78994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altLang="zh-CN" sz="2000" b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After careful analysis of the long-term motion, it is found to be periodic</a:t>
            </a:r>
          </a:p>
          <a:p>
            <a:pPr algn="ctr" eaLnBrk="1" hangingPunct="1"/>
            <a:r>
              <a:rPr lang="en-US" altLang="zh-CN" sz="2000" b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with the same period as the driving force</a:t>
            </a:r>
            <a:endParaRPr lang="en-US" altLang="zh-CN" sz="2400" b="1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000" y="1851025"/>
            <a:ext cx="4895850" cy="3167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3" name="TextBox 1"/>
          <p:cNvSpPr txBox="1">
            <a:spLocks noChangeArrowheads="1"/>
          </p:cNvSpPr>
          <p:nvPr/>
        </p:nvSpPr>
        <p:spPr bwMode="auto">
          <a:xfrm>
            <a:off x="1731963" y="152400"/>
            <a:ext cx="58483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zh-CN" sz="2400" b="1">
                <a:latin typeface="Times New Roman" pitchFamily="18" charset="0"/>
                <a:cs typeface="Times New Roman" pitchFamily="18" charset="0"/>
              </a:rPr>
              <a:t>Slightly Stronger Driving: Period Doubling</a:t>
            </a:r>
          </a:p>
        </p:txBody>
      </p:sp>
      <p:sp>
        <p:nvSpPr>
          <p:cNvPr id="15364" name="TextBox 2"/>
          <p:cNvSpPr txBox="1">
            <a:spLocks noChangeArrowheads="1"/>
          </p:cNvSpPr>
          <p:nvPr/>
        </p:nvSpPr>
        <p:spPr bwMode="auto">
          <a:xfrm>
            <a:off x="8191500" y="6519863"/>
            <a:ext cx="931863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zh-CN" sz="1600" b="1">
                <a:latin typeface="Times New Roman" pitchFamily="18" charset="0"/>
                <a:cs typeface="Times New Roman" pitchFamily="18" charset="0"/>
              </a:rPr>
              <a:t>Fig. 12.5</a:t>
            </a:r>
          </a:p>
        </p:txBody>
      </p:sp>
      <p:sp>
        <p:nvSpPr>
          <p:cNvPr id="15365" name="TextBox 4"/>
          <p:cNvSpPr txBox="1">
            <a:spLocks noChangeArrowheads="1"/>
          </p:cNvSpPr>
          <p:nvPr/>
        </p:nvSpPr>
        <p:spPr bwMode="auto">
          <a:xfrm>
            <a:off x="2674938" y="2286000"/>
            <a:ext cx="1320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zh-CN" sz="2400" b="1">
                <a:solidFill>
                  <a:srgbClr val="FF0000"/>
                </a:solidFill>
                <a:latin typeface="Symbol" pitchFamily="18" charset="2"/>
                <a:cs typeface="Times New Roman" pitchFamily="18" charset="0"/>
              </a:rPr>
              <a:t>g</a:t>
            </a:r>
            <a:r>
              <a:rPr lang="en-US" altLang="zh-CN" sz="2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= 1.073</a:t>
            </a:r>
          </a:p>
        </p:txBody>
      </p:sp>
      <p:sp>
        <p:nvSpPr>
          <p:cNvPr id="15366" name="TextBox 5"/>
          <p:cNvSpPr txBox="1">
            <a:spLocks noChangeArrowheads="1"/>
          </p:cNvSpPr>
          <p:nvPr/>
        </p:nvSpPr>
        <p:spPr bwMode="auto">
          <a:xfrm>
            <a:off x="600075" y="1425575"/>
            <a:ext cx="65246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zh-CN" sz="2400" b="1">
                <a:latin typeface="Symbol" pitchFamily="18" charset="2"/>
                <a:cs typeface="Times New Roman" pitchFamily="18" charset="0"/>
              </a:rPr>
              <a:t>f</a:t>
            </a:r>
            <a:r>
              <a:rPr lang="en-US" altLang="zh-CN" sz="2400" b="1">
                <a:latin typeface="Times New Roman" pitchFamily="18" charset="0"/>
                <a:cs typeface="Times New Roman" pitchFamily="18" charset="0"/>
              </a:rPr>
              <a:t>(t)</a:t>
            </a:r>
          </a:p>
        </p:txBody>
      </p:sp>
      <p:sp>
        <p:nvSpPr>
          <p:cNvPr id="15367" name="TextBox 6"/>
          <p:cNvSpPr txBox="1">
            <a:spLocks noChangeArrowheads="1"/>
          </p:cNvSpPr>
          <p:nvPr/>
        </p:nvSpPr>
        <p:spPr bwMode="auto">
          <a:xfrm>
            <a:off x="4800600" y="3271838"/>
            <a:ext cx="287338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zh-CN" sz="2400" b="1">
                <a:latin typeface="Times New Roman" pitchFamily="18" charset="0"/>
                <a:cs typeface="Times New Roman" pitchFamily="18" charset="0"/>
              </a:rPr>
              <a:t>t</a:t>
            </a:r>
          </a:p>
        </p:txBody>
      </p:sp>
      <p:sp>
        <p:nvSpPr>
          <p:cNvPr id="15368" name="TextBox 7"/>
          <p:cNvSpPr txBox="1">
            <a:spLocks noChangeArrowheads="1"/>
          </p:cNvSpPr>
          <p:nvPr/>
        </p:nvSpPr>
        <p:spPr bwMode="auto">
          <a:xfrm>
            <a:off x="457200" y="762000"/>
            <a:ext cx="826293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zh-CN" sz="2000" b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After a wilder initial transient, the motion becomes periodic, but period 2!</a:t>
            </a: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887413" y="5695950"/>
            <a:ext cx="71913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altLang="zh-CN" sz="2000" b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The long-term motion is TWICE the period of the driving force!</a:t>
            </a:r>
            <a:endParaRPr lang="en-US" altLang="zh-CN" sz="2400" b="1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2878138"/>
            <a:ext cx="3781425" cy="2532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tangle 10"/>
          <p:cNvSpPr/>
          <p:nvPr/>
        </p:nvSpPr>
        <p:spPr>
          <a:xfrm>
            <a:off x="3733800" y="4457700"/>
            <a:ext cx="1354138" cy="4191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altLang="zh-CN">
              <a:solidFill>
                <a:srgbClr val="FFFFFF"/>
              </a:solidFill>
              <a:cs typeface="Arial" charset="0"/>
            </a:endParaRPr>
          </a:p>
        </p:txBody>
      </p:sp>
      <p:cxnSp>
        <p:nvCxnSpPr>
          <p:cNvPr id="13" name="Straight Arrow Connector 12"/>
          <p:cNvCxnSpPr/>
          <p:nvPr/>
        </p:nvCxnSpPr>
        <p:spPr>
          <a:xfrm>
            <a:off x="6880225" y="4840288"/>
            <a:ext cx="646113" cy="0"/>
          </a:xfrm>
          <a:prstGeom prst="straightConnector1">
            <a:avLst/>
          </a:prstGeom>
          <a:ln w="38100">
            <a:solidFill>
              <a:srgbClr val="FF0000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2319338" y="6138863"/>
            <a:ext cx="432752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zh-CN" sz="2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 SUB-Harmonic has appeared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 animBg="1"/>
      <p:bldP spid="1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CN" smtClean="0"/>
              <a:t>Harmonics</a:t>
            </a:r>
          </a:p>
        </p:txBody>
      </p:sp>
      <p:pic>
        <p:nvPicPr>
          <p:cNvPr id="16387" name="Picture 4" descr="stri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09800"/>
            <a:ext cx="4343400" cy="411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4040" name="Group 8"/>
          <p:cNvGrpSpPr>
            <a:grpSpLocks/>
          </p:cNvGrpSpPr>
          <p:nvPr/>
        </p:nvGrpSpPr>
        <p:grpSpPr bwMode="auto">
          <a:xfrm>
            <a:off x="22225" y="990600"/>
            <a:ext cx="8729663" cy="1243013"/>
            <a:chOff x="14" y="624"/>
            <a:chExt cx="5499" cy="783"/>
          </a:xfrm>
        </p:grpSpPr>
        <p:pic>
          <p:nvPicPr>
            <p:cNvPr id="16389" name="Picture 7"/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" y="624"/>
              <a:ext cx="5499" cy="7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6390" name="Text Box 6"/>
            <p:cNvSpPr txBox="1">
              <a:spLocks noChangeArrowheads="1"/>
            </p:cNvSpPr>
            <p:nvPr/>
          </p:nvSpPr>
          <p:spPr bwMode="auto">
            <a:xfrm>
              <a:off x="2256" y="864"/>
              <a:ext cx="1968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zh-CN"/>
                <a:t>Sub-harmonic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40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40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Box 1"/>
          <p:cNvSpPr txBox="1">
            <a:spLocks noChangeArrowheads="1"/>
          </p:cNvSpPr>
          <p:nvPr/>
        </p:nvSpPr>
        <p:spPr bwMode="auto">
          <a:xfrm>
            <a:off x="1731963" y="152400"/>
            <a:ext cx="47529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zh-CN" sz="2400" b="1">
                <a:latin typeface="Times New Roman" pitchFamily="18" charset="0"/>
                <a:cs typeface="Times New Roman" pitchFamily="18" charset="0"/>
              </a:rPr>
              <a:t>Slightly Stronger Driving: Period 3</a:t>
            </a:r>
          </a:p>
        </p:txBody>
      </p:sp>
      <p:sp>
        <p:nvSpPr>
          <p:cNvPr id="17411" name="TextBox 2"/>
          <p:cNvSpPr txBox="1">
            <a:spLocks noChangeArrowheads="1"/>
          </p:cNvSpPr>
          <p:nvPr/>
        </p:nvSpPr>
        <p:spPr bwMode="auto">
          <a:xfrm>
            <a:off x="8191500" y="6519863"/>
            <a:ext cx="931863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zh-CN" sz="1600" b="1">
                <a:latin typeface="Times New Roman" pitchFamily="18" charset="0"/>
                <a:cs typeface="Times New Roman" pitchFamily="18" charset="0"/>
              </a:rPr>
              <a:t>Fig. 12.6</a:t>
            </a:r>
          </a:p>
        </p:txBody>
      </p:sp>
      <p:pic>
        <p:nvPicPr>
          <p:cNvPr id="1741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2819400"/>
            <a:ext cx="4102100" cy="2359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3" name="TextBox 4"/>
          <p:cNvSpPr txBox="1">
            <a:spLocks noChangeArrowheads="1"/>
          </p:cNvSpPr>
          <p:nvPr/>
        </p:nvSpPr>
        <p:spPr bwMode="auto">
          <a:xfrm>
            <a:off x="2390775" y="2374900"/>
            <a:ext cx="6477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zh-CN" sz="2400" b="1">
                <a:latin typeface="Symbol" pitchFamily="18" charset="2"/>
                <a:cs typeface="Times New Roman" pitchFamily="18" charset="0"/>
              </a:rPr>
              <a:t>f</a:t>
            </a:r>
            <a:r>
              <a:rPr lang="en-US" altLang="zh-CN" sz="2400" b="1">
                <a:latin typeface="Times New Roman" pitchFamily="18" charset="0"/>
                <a:cs typeface="Times New Roman" pitchFamily="18" charset="0"/>
              </a:rPr>
              <a:t>(t)</a:t>
            </a:r>
          </a:p>
        </p:txBody>
      </p:sp>
      <p:sp>
        <p:nvSpPr>
          <p:cNvPr id="17414" name="TextBox 5"/>
          <p:cNvSpPr txBox="1">
            <a:spLocks noChangeArrowheads="1"/>
          </p:cNvSpPr>
          <p:nvPr/>
        </p:nvSpPr>
        <p:spPr bwMode="auto">
          <a:xfrm>
            <a:off x="6429375" y="4538663"/>
            <a:ext cx="2857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zh-CN" sz="2400" b="1">
                <a:latin typeface="Times New Roman" pitchFamily="18" charset="0"/>
                <a:cs typeface="Times New Roman" pitchFamily="18" charset="0"/>
              </a:rPr>
              <a:t>t</a:t>
            </a:r>
          </a:p>
        </p:txBody>
      </p:sp>
      <p:sp>
        <p:nvSpPr>
          <p:cNvPr id="17415" name="TextBox 6"/>
          <p:cNvSpPr txBox="1">
            <a:spLocks noChangeArrowheads="1"/>
          </p:cNvSpPr>
          <p:nvPr/>
        </p:nvSpPr>
        <p:spPr bwMode="auto">
          <a:xfrm>
            <a:off x="4473575" y="2344738"/>
            <a:ext cx="1320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zh-CN" sz="2400" b="1">
                <a:solidFill>
                  <a:srgbClr val="FF0000"/>
                </a:solidFill>
                <a:latin typeface="Symbol" pitchFamily="18" charset="2"/>
                <a:cs typeface="Times New Roman" pitchFamily="18" charset="0"/>
              </a:rPr>
              <a:t>g</a:t>
            </a:r>
            <a:r>
              <a:rPr lang="en-US" altLang="zh-CN" sz="2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= 1.077</a:t>
            </a:r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3767138" y="4308475"/>
            <a:ext cx="798512" cy="0"/>
          </a:xfrm>
          <a:prstGeom prst="straightConnector1">
            <a:avLst/>
          </a:prstGeom>
          <a:ln w="38100">
            <a:solidFill>
              <a:srgbClr val="FF0000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417" name="TextBox 10"/>
          <p:cNvSpPr txBox="1">
            <a:spLocks noChangeArrowheads="1"/>
          </p:cNvSpPr>
          <p:nvPr/>
        </p:nvSpPr>
        <p:spPr bwMode="auto">
          <a:xfrm>
            <a:off x="3740150" y="4325938"/>
            <a:ext cx="820738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zh-CN" sz="1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Period 3</a:t>
            </a:r>
          </a:p>
        </p:txBody>
      </p:sp>
      <p:sp>
        <p:nvSpPr>
          <p:cNvPr id="17418" name="TextBox 12"/>
          <p:cNvSpPr txBox="1">
            <a:spLocks noChangeArrowheads="1"/>
          </p:cNvSpPr>
          <p:nvPr/>
        </p:nvSpPr>
        <p:spPr bwMode="auto">
          <a:xfrm>
            <a:off x="76200" y="739775"/>
            <a:ext cx="8939213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altLang="zh-CN" sz="2000" b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The period-2 behavior still has a strong period-1 component</a:t>
            </a:r>
          </a:p>
          <a:p>
            <a:pPr algn="ctr" eaLnBrk="1" hangingPunct="1"/>
            <a:r>
              <a:rPr lang="en-US" altLang="zh-CN" sz="2000" b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Increase the driving force slightly and we have a very strong period-3 component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extBox 1"/>
          <p:cNvSpPr txBox="1">
            <a:spLocks noChangeArrowheads="1"/>
          </p:cNvSpPr>
          <p:nvPr/>
        </p:nvSpPr>
        <p:spPr bwMode="auto">
          <a:xfrm>
            <a:off x="3128963" y="152400"/>
            <a:ext cx="2738437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zh-CN" sz="2400" b="1">
                <a:latin typeface="Times New Roman" pitchFamily="18" charset="0"/>
                <a:cs typeface="Times New Roman" pitchFamily="18" charset="0"/>
              </a:rPr>
              <a:t>Multiple Attractors</a:t>
            </a:r>
          </a:p>
        </p:txBody>
      </p:sp>
      <p:sp>
        <p:nvSpPr>
          <p:cNvPr id="18435" name="TextBox 2"/>
          <p:cNvSpPr txBox="1">
            <a:spLocks noChangeArrowheads="1"/>
          </p:cNvSpPr>
          <p:nvPr/>
        </p:nvSpPr>
        <p:spPr bwMode="auto">
          <a:xfrm>
            <a:off x="8191500" y="6519863"/>
            <a:ext cx="931863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zh-CN" sz="1600" b="1">
                <a:latin typeface="Times New Roman" pitchFamily="18" charset="0"/>
                <a:cs typeface="Times New Roman" pitchFamily="18" charset="0"/>
              </a:rPr>
              <a:t>Fig. 12.7</a:t>
            </a:r>
          </a:p>
        </p:txBody>
      </p:sp>
      <p:sp>
        <p:nvSpPr>
          <p:cNvPr id="18436" name="TextBox 3"/>
          <p:cNvSpPr txBox="1">
            <a:spLocks noChangeArrowheads="1"/>
          </p:cNvSpPr>
          <p:nvPr/>
        </p:nvSpPr>
        <p:spPr bwMode="auto">
          <a:xfrm>
            <a:off x="381000" y="990600"/>
            <a:ext cx="8653463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zh-CN" sz="2000" b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For the driven damped pendulum:</a:t>
            </a:r>
          </a:p>
          <a:p>
            <a:pPr eaLnBrk="1" hangingPunct="1"/>
            <a:r>
              <a:rPr lang="en-US" altLang="zh-CN" sz="2000" b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 Different initial conditions result in different long-term behavior (attractors)</a:t>
            </a:r>
          </a:p>
        </p:txBody>
      </p:sp>
      <p:pic>
        <p:nvPicPr>
          <p:cNvPr id="1843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2517775"/>
            <a:ext cx="4765675" cy="274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8" name="TextBox 5"/>
          <p:cNvSpPr txBox="1">
            <a:spLocks noChangeArrowheads="1"/>
          </p:cNvSpPr>
          <p:nvPr/>
        </p:nvSpPr>
        <p:spPr bwMode="auto">
          <a:xfrm>
            <a:off x="1752600" y="2101850"/>
            <a:ext cx="652463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zh-CN" sz="2400" b="1">
                <a:latin typeface="Symbol" pitchFamily="18" charset="2"/>
                <a:cs typeface="Times New Roman" pitchFamily="18" charset="0"/>
              </a:rPr>
              <a:t>f</a:t>
            </a:r>
            <a:r>
              <a:rPr lang="en-US" altLang="zh-CN" sz="2400" b="1">
                <a:latin typeface="Times New Roman" pitchFamily="18" charset="0"/>
                <a:cs typeface="Times New Roman" pitchFamily="18" charset="0"/>
              </a:rPr>
              <a:t>(t)</a:t>
            </a:r>
          </a:p>
        </p:txBody>
      </p:sp>
      <p:sp>
        <p:nvSpPr>
          <p:cNvPr id="18439" name="TextBox 6"/>
          <p:cNvSpPr txBox="1">
            <a:spLocks noChangeArrowheads="1"/>
          </p:cNvSpPr>
          <p:nvPr/>
        </p:nvSpPr>
        <p:spPr bwMode="auto">
          <a:xfrm>
            <a:off x="6418263" y="4503738"/>
            <a:ext cx="287337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zh-CN" sz="2400" b="1">
                <a:latin typeface="Times New Roman" pitchFamily="18" charset="0"/>
                <a:cs typeface="Times New Roman" pitchFamily="18" charset="0"/>
              </a:rPr>
              <a:t>t</a:t>
            </a:r>
          </a:p>
        </p:txBody>
      </p:sp>
      <p:sp>
        <p:nvSpPr>
          <p:cNvPr id="18440" name="TextBox 7"/>
          <p:cNvSpPr txBox="1">
            <a:spLocks noChangeArrowheads="1"/>
          </p:cNvSpPr>
          <p:nvPr/>
        </p:nvSpPr>
        <p:spPr bwMode="auto">
          <a:xfrm>
            <a:off x="3835400" y="2071688"/>
            <a:ext cx="1320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zh-CN" sz="2400" b="1">
                <a:solidFill>
                  <a:srgbClr val="FF0000"/>
                </a:solidFill>
                <a:latin typeface="Symbol" pitchFamily="18" charset="2"/>
                <a:cs typeface="Times New Roman" pitchFamily="18" charset="0"/>
              </a:rPr>
              <a:t>g</a:t>
            </a:r>
            <a:r>
              <a:rPr lang="en-US" altLang="zh-CN" sz="2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= 1.077</a:t>
            </a:r>
          </a:p>
        </p:txBody>
      </p:sp>
      <p:sp>
        <p:nvSpPr>
          <p:cNvPr id="18441" name="TextBox 4"/>
          <p:cNvSpPr txBox="1">
            <a:spLocks noChangeArrowheads="1"/>
          </p:cNvSpPr>
          <p:nvPr/>
        </p:nvSpPr>
        <p:spPr bwMode="auto">
          <a:xfrm>
            <a:off x="628650" y="635000"/>
            <a:ext cx="76771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zh-CN" b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The linear oscillator has a single attractor for a given set of initial conditions</a:t>
            </a:r>
          </a:p>
        </p:txBody>
      </p:sp>
      <p:graphicFrame>
        <p:nvGraphicFramePr>
          <p:cNvPr id="18442" name="Object 51"/>
          <p:cNvGraphicFramePr>
            <a:graphicFrameLocks noChangeAspect="1"/>
          </p:cNvGraphicFramePr>
          <p:nvPr/>
        </p:nvGraphicFramePr>
        <p:xfrm>
          <a:off x="6343650" y="2667000"/>
          <a:ext cx="1962150" cy="36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50" name="Equation" r:id="rId4" imgW="1206500" imgH="228600" progId="Equation.3">
                  <p:embed/>
                </p:oleObj>
              </mc:Choice>
              <mc:Fallback>
                <p:oleObj name="Equation" r:id="rId4" imgW="1206500" imgH="228600" progId="Equation.3">
                  <p:embed/>
                  <p:pic>
                    <p:nvPicPr>
                      <p:cNvPr id="0" name="Object 5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43650" y="2667000"/>
                        <a:ext cx="1962150" cy="368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443" name="Object 52"/>
          <p:cNvGraphicFramePr>
            <a:graphicFrameLocks noChangeAspect="1"/>
          </p:cNvGraphicFramePr>
          <p:nvPr/>
        </p:nvGraphicFramePr>
        <p:xfrm>
          <a:off x="6248400" y="4095750"/>
          <a:ext cx="2293938" cy="373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51" name="Equation" r:id="rId6" imgW="1409700" imgH="228600" progId="Equation.3">
                  <p:embed/>
                </p:oleObj>
              </mc:Choice>
              <mc:Fallback>
                <p:oleObj name="Equation" r:id="rId6" imgW="1409700" imgH="228600" progId="Equation.3">
                  <p:embed/>
                  <p:pic>
                    <p:nvPicPr>
                      <p:cNvPr id="0" name="Object 5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48400" y="4095750"/>
                        <a:ext cx="2293938" cy="3730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2" name="Straight Arrow Connector 11"/>
          <p:cNvCxnSpPr/>
          <p:nvPr/>
        </p:nvCxnSpPr>
        <p:spPr>
          <a:xfrm flipH="1">
            <a:off x="6054725" y="3051175"/>
            <a:ext cx="609600" cy="3810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H="1">
            <a:off x="6172200" y="4460875"/>
            <a:ext cx="609600" cy="1905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446" name="TextBox 15"/>
          <p:cNvSpPr txBox="1">
            <a:spLocks noChangeArrowheads="1"/>
          </p:cNvSpPr>
          <p:nvPr/>
        </p:nvSpPr>
        <p:spPr bwMode="auto">
          <a:xfrm>
            <a:off x="6054725" y="3513138"/>
            <a:ext cx="827088" cy="306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zh-CN" sz="1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Period 3</a:t>
            </a:r>
          </a:p>
        </p:txBody>
      </p:sp>
      <p:sp>
        <p:nvSpPr>
          <p:cNvPr id="18447" name="TextBox 16"/>
          <p:cNvSpPr txBox="1">
            <a:spLocks noChangeArrowheads="1"/>
          </p:cNvSpPr>
          <p:nvPr/>
        </p:nvSpPr>
        <p:spPr bwMode="auto">
          <a:xfrm>
            <a:off x="6249988" y="4949825"/>
            <a:ext cx="82867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zh-CN" sz="1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Period 2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extBox 1"/>
          <p:cNvSpPr txBox="1">
            <a:spLocks noChangeArrowheads="1"/>
          </p:cNvSpPr>
          <p:nvPr/>
        </p:nvSpPr>
        <p:spPr bwMode="auto">
          <a:xfrm>
            <a:off x="2590800" y="0"/>
            <a:ext cx="351948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zh-CN" sz="2400" b="1">
                <a:latin typeface="Times New Roman" pitchFamily="18" charset="0"/>
                <a:cs typeface="Times New Roman" pitchFamily="18" charset="0"/>
              </a:rPr>
              <a:t>Period Doubling Cascade</a:t>
            </a:r>
          </a:p>
        </p:txBody>
      </p:sp>
      <p:sp>
        <p:nvSpPr>
          <p:cNvPr id="19459" name="TextBox 2"/>
          <p:cNvSpPr txBox="1">
            <a:spLocks noChangeArrowheads="1"/>
          </p:cNvSpPr>
          <p:nvPr/>
        </p:nvSpPr>
        <p:spPr bwMode="auto">
          <a:xfrm>
            <a:off x="8191500" y="6519863"/>
            <a:ext cx="931863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zh-CN" sz="1600" b="1">
                <a:latin typeface="Times New Roman" pitchFamily="18" charset="0"/>
                <a:cs typeface="Times New Roman" pitchFamily="18" charset="0"/>
              </a:rPr>
              <a:t>Fig. 12.8</a:t>
            </a:r>
          </a:p>
        </p:txBody>
      </p:sp>
      <p:pic>
        <p:nvPicPr>
          <p:cNvPr id="1946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9788" y="528638"/>
            <a:ext cx="2641600" cy="151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6000" y="496888"/>
            <a:ext cx="2641600" cy="1509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2057400"/>
            <a:ext cx="2641600" cy="151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1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6000" y="2016125"/>
            <a:ext cx="2641600" cy="151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2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3617913"/>
            <a:ext cx="2641600" cy="151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3" name="Picture 7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6000" y="3557588"/>
            <a:ext cx="2641600" cy="151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4" name="Picture 8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5025" y="5168900"/>
            <a:ext cx="2640013" cy="151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5" name="Picture 9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6000" y="5118100"/>
            <a:ext cx="2641600" cy="151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8" name="TextBox 11"/>
          <p:cNvSpPr txBox="1">
            <a:spLocks noChangeArrowheads="1"/>
          </p:cNvSpPr>
          <p:nvPr/>
        </p:nvSpPr>
        <p:spPr bwMode="auto">
          <a:xfrm>
            <a:off x="0" y="869950"/>
            <a:ext cx="9302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zh-CN" b="1">
                <a:latin typeface="Symbol" pitchFamily="18" charset="2"/>
                <a:cs typeface="Times New Roman" pitchFamily="18" charset="0"/>
              </a:rPr>
              <a:t>g</a:t>
            </a:r>
            <a:r>
              <a:rPr lang="en-US" altLang="zh-CN" b="1">
                <a:latin typeface="Times New Roman" pitchFamily="18" charset="0"/>
                <a:cs typeface="Times New Roman" pitchFamily="18" charset="0"/>
              </a:rPr>
              <a:t> = 1.06</a:t>
            </a:r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0" y="2449513"/>
            <a:ext cx="104616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zh-CN" b="1">
                <a:latin typeface="Symbol" pitchFamily="18" charset="2"/>
                <a:cs typeface="Times New Roman" pitchFamily="18" charset="0"/>
              </a:rPr>
              <a:t>g</a:t>
            </a:r>
            <a:r>
              <a:rPr lang="en-US" altLang="zh-CN" b="1">
                <a:latin typeface="Times New Roman" pitchFamily="18" charset="0"/>
                <a:cs typeface="Times New Roman" pitchFamily="18" charset="0"/>
              </a:rPr>
              <a:t> = 1.078</a:t>
            </a:r>
          </a:p>
        </p:txBody>
      </p: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0" y="4029075"/>
            <a:ext cx="104616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zh-CN" b="1">
                <a:latin typeface="Symbol" pitchFamily="18" charset="2"/>
                <a:cs typeface="Times New Roman" pitchFamily="18" charset="0"/>
              </a:rPr>
              <a:t>g</a:t>
            </a:r>
            <a:r>
              <a:rPr lang="en-US" altLang="zh-CN" b="1">
                <a:latin typeface="Times New Roman" pitchFamily="18" charset="0"/>
                <a:cs typeface="Times New Roman" pitchFamily="18" charset="0"/>
              </a:rPr>
              <a:t> = 1.081</a:t>
            </a:r>
          </a:p>
        </p:txBody>
      </p:sp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0" y="5556250"/>
            <a:ext cx="116046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zh-CN" b="1">
                <a:latin typeface="Symbol" pitchFamily="18" charset="2"/>
                <a:cs typeface="Times New Roman" pitchFamily="18" charset="0"/>
              </a:rPr>
              <a:t>g</a:t>
            </a:r>
            <a:r>
              <a:rPr lang="en-US" altLang="zh-CN" b="1">
                <a:latin typeface="Times New Roman" pitchFamily="18" charset="0"/>
                <a:cs typeface="Times New Roman" pitchFamily="18" charset="0"/>
              </a:rPr>
              <a:t> = 1.0826</a:t>
            </a:r>
          </a:p>
        </p:txBody>
      </p:sp>
      <p:graphicFrame>
        <p:nvGraphicFramePr>
          <p:cNvPr id="19472" name="Object 31"/>
          <p:cNvGraphicFramePr>
            <a:graphicFrameLocks noChangeAspect="1"/>
          </p:cNvGraphicFramePr>
          <p:nvPr/>
        </p:nvGraphicFramePr>
        <p:xfrm>
          <a:off x="7620000" y="520700"/>
          <a:ext cx="1322388" cy="746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91" name="Equation" r:id="rId11" imgW="812447" imgH="457002" progId="Equation.3">
                  <p:embed/>
                </p:oleObj>
              </mc:Choice>
              <mc:Fallback>
                <p:oleObj name="Equation" r:id="rId11" imgW="812447" imgH="457002" progId="Equation.3">
                  <p:embed/>
                  <p:pic>
                    <p:nvPicPr>
                      <p:cNvPr id="0" name="Object 3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00" y="520700"/>
                        <a:ext cx="1322388" cy="7461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7" name="Straight Arrow Connector 16"/>
          <p:cNvCxnSpPr/>
          <p:nvPr/>
        </p:nvCxnSpPr>
        <p:spPr>
          <a:xfrm>
            <a:off x="5715000" y="1301750"/>
            <a:ext cx="184150" cy="0"/>
          </a:xfrm>
          <a:prstGeom prst="straightConnector1">
            <a:avLst/>
          </a:prstGeom>
          <a:ln w="38100">
            <a:solidFill>
              <a:srgbClr val="FF0000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474" name="TextBox 17"/>
          <p:cNvSpPr txBox="1">
            <a:spLocks noChangeArrowheads="1"/>
          </p:cNvSpPr>
          <p:nvPr/>
        </p:nvSpPr>
        <p:spPr bwMode="auto">
          <a:xfrm>
            <a:off x="5397500" y="1284288"/>
            <a:ext cx="827088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zh-CN" sz="1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Period 1</a:t>
            </a:r>
          </a:p>
        </p:txBody>
      </p:sp>
      <p:sp>
        <p:nvSpPr>
          <p:cNvPr id="20" name="TextBox 19"/>
          <p:cNvSpPr txBox="1">
            <a:spLocks noChangeArrowheads="1"/>
          </p:cNvSpPr>
          <p:nvPr/>
        </p:nvSpPr>
        <p:spPr bwMode="auto">
          <a:xfrm>
            <a:off x="5962650" y="2971800"/>
            <a:ext cx="82867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zh-CN" sz="1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Period 2</a:t>
            </a:r>
          </a:p>
        </p:txBody>
      </p:sp>
      <p:cxnSp>
        <p:nvCxnSpPr>
          <p:cNvPr id="21" name="Straight Arrow Connector 20"/>
          <p:cNvCxnSpPr/>
          <p:nvPr/>
        </p:nvCxnSpPr>
        <p:spPr>
          <a:xfrm>
            <a:off x="5697538" y="2971800"/>
            <a:ext cx="395287" cy="0"/>
          </a:xfrm>
          <a:prstGeom prst="straightConnector1">
            <a:avLst/>
          </a:prstGeom>
          <a:ln w="38100">
            <a:solidFill>
              <a:srgbClr val="FF0000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>
            <a:spLocks noChangeArrowheads="1"/>
          </p:cNvSpPr>
          <p:nvPr/>
        </p:nvSpPr>
        <p:spPr bwMode="auto">
          <a:xfrm>
            <a:off x="6411913" y="4492625"/>
            <a:ext cx="827087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zh-CN" sz="1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Period 4</a:t>
            </a:r>
          </a:p>
        </p:txBody>
      </p:sp>
      <p:cxnSp>
        <p:nvCxnSpPr>
          <p:cNvPr id="24" name="Straight Arrow Connector 23"/>
          <p:cNvCxnSpPr>
            <a:endCxn id="23" idx="1"/>
          </p:cNvCxnSpPr>
          <p:nvPr/>
        </p:nvCxnSpPr>
        <p:spPr>
          <a:xfrm>
            <a:off x="5715000" y="4646613"/>
            <a:ext cx="696913" cy="0"/>
          </a:xfrm>
          <a:prstGeom prst="straightConnector1">
            <a:avLst/>
          </a:prstGeom>
          <a:ln w="38100">
            <a:solidFill>
              <a:srgbClr val="FF0000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>
            <a:off x="5703888" y="6246813"/>
            <a:ext cx="1458912" cy="0"/>
          </a:xfrm>
          <a:prstGeom prst="straightConnector1">
            <a:avLst/>
          </a:prstGeom>
          <a:ln w="38100">
            <a:solidFill>
              <a:srgbClr val="FF0000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/>
          <p:cNvSpPr txBox="1">
            <a:spLocks noChangeArrowheads="1"/>
          </p:cNvSpPr>
          <p:nvPr/>
        </p:nvSpPr>
        <p:spPr bwMode="auto">
          <a:xfrm>
            <a:off x="7297738" y="5954713"/>
            <a:ext cx="827087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zh-CN" sz="1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Period 8</a:t>
            </a:r>
          </a:p>
        </p:txBody>
      </p:sp>
      <p:sp>
        <p:nvSpPr>
          <p:cNvPr id="10" name="Rectangle 9"/>
          <p:cNvSpPr/>
          <p:nvPr/>
        </p:nvSpPr>
        <p:spPr>
          <a:xfrm>
            <a:off x="7543800" y="461963"/>
            <a:ext cx="1447800" cy="82232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altLang="zh-CN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19482" name="TextBox 10"/>
          <p:cNvSpPr txBox="1">
            <a:spLocks noChangeArrowheads="1"/>
          </p:cNvSpPr>
          <p:nvPr/>
        </p:nvSpPr>
        <p:spPr bwMode="auto">
          <a:xfrm>
            <a:off x="3657600" y="633413"/>
            <a:ext cx="1289050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zh-CN" sz="1100" b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Early-time motion</a:t>
            </a:r>
          </a:p>
        </p:txBody>
      </p:sp>
      <p:cxnSp>
        <p:nvCxnSpPr>
          <p:cNvPr id="19" name="Straight Arrow Connector 18"/>
          <p:cNvCxnSpPr>
            <a:stCxn id="19482" idx="1"/>
          </p:cNvCxnSpPr>
          <p:nvPr/>
        </p:nvCxnSpPr>
        <p:spPr>
          <a:xfrm flipH="1">
            <a:off x="3352800" y="763588"/>
            <a:ext cx="304800" cy="109537"/>
          </a:xfrm>
          <a:prstGeom prst="straightConnector1">
            <a:avLst/>
          </a:prstGeom>
          <a:ln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484" name="TextBox 35"/>
          <p:cNvSpPr txBox="1">
            <a:spLocks noChangeArrowheads="1"/>
          </p:cNvSpPr>
          <p:nvPr/>
        </p:nvSpPr>
        <p:spPr bwMode="auto">
          <a:xfrm>
            <a:off x="3505200" y="1085850"/>
            <a:ext cx="1614488" cy="43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zh-CN" sz="1100" b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Close-up of steady-state</a:t>
            </a:r>
          </a:p>
          <a:p>
            <a:pPr eaLnBrk="1" hangingPunct="1"/>
            <a:r>
              <a:rPr lang="en-US" altLang="zh-CN" sz="1100" b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motion</a:t>
            </a:r>
          </a:p>
        </p:txBody>
      </p:sp>
      <p:cxnSp>
        <p:nvCxnSpPr>
          <p:cNvPr id="25" name="Straight Arrow Connector 24"/>
          <p:cNvCxnSpPr/>
          <p:nvPr/>
        </p:nvCxnSpPr>
        <p:spPr>
          <a:xfrm flipV="1">
            <a:off x="4648200" y="1239838"/>
            <a:ext cx="685800" cy="198437"/>
          </a:xfrm>
          <a:prstGeom prst="straightConnector1">
            <a:avLst/>
          </a:prstGeom>
          <a:ln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486" name="TextBox 38"/>
          <p:cNvSpPr txBox="1">
            <a:spLocks noChangeArrowheads="1"/>
          </p:cNvSpPr>
          <p:nvPr/>
        </p:nvSpPr>
        <p:spPr bwMode="auto">
          <a:xfrm>
            <a:off x="873125" y="266700"/>
            <a:ext cx="45561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zh-CN" sz="1400" b="1">
                <a:latin typeface="Symbol" pitchFamily="18" charset="2"/>
                <a:cs typeface="Times New Roman" pitchFamily="18" charset="0"/>
              </a:rPr>
              <a:t>f</a:t>
            </a:r>
            <a:r>
              <a:rPr lang="en-US" altLang="zh-CN" sz="1400" b="1">
                <a:latin typeface="Times New Roman" pitchFamily="18" charset="0"/>
                <a:cs typeface="Times New Roman" pitchFamily="18" charset="0"/>
              </a:rPr>
              <a:t>(t)</a:t>
            </a:r>
          </a:p>
        </p:txBody>
      </p:sp>
      <p:sp>
        <p:nvSpPr>
          <p:cNvPr id="19487" name="TextBox 39"/>
          <p:cNvSpPr txBox="1">
            <a:spLocks noChangeArrowheads="1"/>
          </p:cNvSpPr>
          <p:nvPr/>
        </p:nvSpPr>
        <p:spPr bwMode="auto">
          <a:xfrm>
            <a:off x="3265488" y="1011238"/>
            <a:ext cx="254000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zh-CN" sz="1600" b="1">
                <a:latin typeface="Times New Roman" pitchFamily="18" charset="0"/>
                <a:cs typeface="Times New Roman" pitchFamily="18" charset="0"/>
              </a:rPr>
              <a:t>t</a:t>
            </a:r>
          </a:p>
        </p:txBody>
      </p:sp>
      <p:sp>
        <p:nvSpPr>
          <p:cNvPr id="19488" name="TextBox 40"/>
          <p:cNvSpPr txBox="1">
            <a:spLocks noChangeArrowheads="1"/>
          </p:cNvSpPr>
          <p:nvPr/>
        </p:nvSpPr>
        <p:spPr bwMode="auto">
          <a:xfrm>
            <a:off x="4770438" y="366713"/>
            <a:ext cx="455612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zh-CN" sz="1400" b="1">
                <a:latin typeface="Symbol" pitchFamily="18" charset="2"/>
                <a:cs typeface="Times New Roman" pitchFamily="18" charset="0"/>
              </a:rPr>
              <a:t>f</a:t>
            </a:r>
            <a:r>
              <a:rPr lang="en-US" altLang="zh-CN" sz="1400" b="1">
                <a:latin typeface="Times New Roman" pitchFamily="18" charset="0"/>
                <a:cs typeface="Times New Roman" pitchFamily="18" charset="0"/>
              </a:rPr>
              <a:t>(t)</a:t>
            </a:r>
          </a:p>
        </p:txBody>
      </p:sp>
      <p:sp>
        <p:nvSpPr>
          <p:cNvPr id="19489" name="TextBox 41"/>
          <p:cNvSpPr txBox="1">
            <a:spLocks noChangeArrowheads="1"/>
          </p:cNvSpPr>
          <p:nvPr/>
        </p:nvSpPr>
        <p:spPr bwMode="auto">
          <a:xfrm>
            <a:off x="7399338" y="1533525"/>
            <a:ext cx="25400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zh-CN" sz="1600" b="1">
                <a:latin typeface="Times New Roman" pitchFamily="18" charset="0"/>
                <a:cs typeface="Times New Roman" pitchFamily="18" charset="0"/>
              </a:rPr>
              <a:t>t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/>
      <p:bldP spid="20" grpId="0"/>
      <p:bldP spid="23" grpId="0"/>
      <p:bldP spid="31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extBox 1"/>
          <p:cNvSpPr txBox="1">
            <a:spLocks noChangeArrowheads="1"/>
          </p:cNvSpPr>
          <p:nvPr/>
        </p:nvSpPr>
        <p:spPr bwMode="auto">
          <a:xfrm>
            <a:off x="2590800" y="0"/>
            <a:ext cx="351948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2400" b="1">
                <a:latin typeface="Times New Roman" pitchFamily="18" charset="0"/>
                <a:cs typeface="Times New Roman" pitchFamily="18" charset="0"/>
              </a:rPr>
              <a:t>Period Doubling Cascade</a:t>
            </a:r>
          </a:p>
        </p:txBody>
      </p:sp>
      <p:sp>
        <p:nvSpPr>
          <p:cNvPr id="20483" name="TextBox 2"/>
          <p:cNvSpPr txBox="1">
            <a:spLocks noChangeArrowheads="1"/>
          </p:cNvSpPr>
          <p:nvPr/>
        </p:nvSpPr>
        <p:spPr bwMode="auto">
          <a:xfrm>
            <a:off x="700088" y="762000"/>
            <a:ext cx="7300912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2000" b="1">
                <a:latin typeface="Times New Roman" pitchFamily="18" charset="0"/>
                <a:cs typeface="Times New Roman" pitchFamily="18" charset="0"/>
              </a:rPr>
              <a:t>Period doubling continues in a sequence of ever-closer values of </a:t>
            </a:r>
            <a:r>
              <a:rPr lang="en-US" sz="2000" b="1">
                <a:latin typeface="Symbol" pitchFamily="18" charset="2"/>
                <a:cs typeface="Times New Roman" pitchFamily="18" charset="0"/>
              </a:rPr>
              <a:t>g</a:t>
            </a:r>
          </a:p>
        </p:txBody>
      </p:sp>
      <p:sp>
        <p:nvSpPr>
          <p:cNvPr id="20484" name="TextBox 3"/>
          <p:cNvSpPr txBox="1">
            <a:spLocks noChangeArrowheads="1"/>
          </p:cNvSpPr>
          <p:nvPr/>
        </p:nvSpPr>
        <p:spPr bwMode="auto">
          <a:xfrm>
            <a:off x="482600" y="1447800"/>
            <a:ext cx="7418388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sz="2000" b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Such period-doubling cascades are seen in many nonlinear systems</a:t>
            </a:r>
          </a:p>
          <a:p>
            <a:pPr algn="ctr" eaLnBrk="1" hangingPunct="1"/>
            <a:r>
              <a:rPr lang="en-US" sz="2000" b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Their form is essentially the same in all systems – it is “universal”</a:t>
            </a:r>
            <a:endParaRPr lang="en-US" sz="2000" b="1">
              <a:solidFill>
                <a:srgbClr val="00B050"/>
              </a:solidFill>
              <a:latin typeface="Symbol" pitchFamily="18" charset="2"/>
              <a:cs typeface="Times New Roman" pitchFamily="18" charset="0"/>
            </a:endParaRPr>
          </a:p>
        </p:txBody>
      </p:sp>
      <p:pic>
        <p:nvPicPr>
          <p:cNvPr id="2048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1213" y="2971800"/>
            <a:ext cx="3076575" cy="3095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486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200400"/>
            <a:ext cx="3429000" cy="2057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487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5638800"/>
            <a:ext cx="2971800" cy="250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488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4375" y="6248400"/>
            <a:ext cx="3271838" cy="260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489" name="TextBox 8"/>
          <p:cNvSpPr txBox="1">
            <a:spLocks noChangeArrowheads="1"/>
          </p:cNvSpPr>
          <p:nvPr/>
        </p:nvSpPr>
        <p:spPr bwMode="auto">
          <a:xfrm>
            <a:off x="4876800" y="2663825"/>
            <a:ext cx="2852738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400" b="1">
                <a:latin typeface="Times New Roman" pitchFamily="18" charset="0"/>
                <a:cs typeface="Times New Roman" pitchFamily="18" charset="0"/>
              </a:rPr>
              <a:t>Sub-harmonic frequency spectrum</a:t>
            </a:r>
          </a:p>
        </p:txBody>
      </p:sp>
      <p:sp>
        <p:nvSpPr>
          <p:cNvPr id="20490" name="TextBox 9"/>
          <p:cNvSpPr txBox="1">
            <a:spLocks noChangeArrowheads="1"/>
          </p:cNvSpPr>
          <p:nvPr/>
        </p:nvSpPr>
        <p:spPr bwMode="auto">
          <a:xfrm>
            <a:off x="1111250" y="2892425"/>
            <a:ext cx="21209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400" b="1">
                <a:latin typeface="Times New Roman" pitchFamily="18" charset="0"/>
                <a:cs typeface="Times New Roman" pitchFamily="18" charset="0"/>
              </a:rPr>
              <a:t>Driven Diode experiment</a:t>
            </a:r>
          </a:p>
        </p:txBody>
      </p:sp>
      <p:sp>
        <p:nvSpPr>
          <p:cNvPr id="20491" name="TextBox 10"/>
          <p:cNvSpPr txBox="1">
            <a:spLocks noChangeArrowheads="1"/>
          </p:cNvSpPr>
          <p:nvPr/>
        </p:nvSpPr>
        <p:spPr bwMode="auto">
          <a:xfrm>
            <a:off x="565150" y="3608388"/>
            <a:ext cx="97631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en-US" sz="1400" b="1" baseline="-250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en-US" sz="1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cos(</a:t>
            </a:r>
            <a:r>
              <a:rPr lang="en-US" sz="1400" b="1">
                <a:solidFill>
                  <a:srgbClr val="FF0000"/>
                </a:solidFill>
                <a:latin typeface="Symbol" pitchFamily="18" charset="2"/>
                <a:cs typeface="Times New Roman" pitchFamily="18" charset="0"/>
              </a:rPr>
              <a:t>w</a:t>
            </a:r>
            <a:r>
              <a:rPr lang="en-US" sz="1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t)</a:t>
            </a:r>
          </a:p>
        </p:txBody>
      </p:sp>
      <p:sp>
        <p:nvSpPr>
          <p:cNvPr id="20492" name="TextBox 11"/>
          <p:cNvSpPr txBox="1">
            <a:spLocks noChangeArrowheads="1"/>
          </p:cNvSpPr>
          <p:nvPr/>
        </p:nvSpPr>
        <p:spPr bwMode="auto">
          <a:xfrm>
            <a:off x="7208838" y="4994275"/>
            <a:ext cx="44767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400" b="1">
                <a:solidFill>
                  <a:srgbClr val="FF0000"/>
                </a:solidFill>
                <a:latin typeface="Symbol" pitchFamily="18" charset="2"/>
                <a:cs typeface="Times New Roman" pitchFamily="18" charset="0"/>
              </a:rPr>
              <a:t>w</a:t>
            </a:r>
            <a:r>
              <a:rPr lang="en-US" sz="1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/2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5880" name="Group 40"/>
          <p:cNvGraphicFramePr>
            <a:graphicFrameLocks noGrp="1"/>
          </p:cNvGraphicFramePr>
          <p:nvPr/>
        </p:nvGraphicFramePr>
        <p:xfrm>
          <a:off x="1447800" y="1447800"/>
          <a:ext cx="6096000" cy="4389499"/>
        </p:xfrm>
        <a:graphic>
          <a:graphicData uri="http://schemas.openxmlformats.org/drawingml/2006/table">
            <a:tbl>
              <a:tblPr/>
              <a:tblGrid>
                <a:gridCol w="3048000"/>
                <a:gridCol w="3048000"/>
              </a:tblGrid>
              <a:tr h="6889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altLang="zh-CN" sz="3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宋体" pitchFamily="2" charset="-122"/>
                        </a:rPr>
                        <a:t>Linear</a:t>
                      </a:r>
                    </a:p>
                  </a:txBody>
                  <a:tcPr marT="45717" marB="4571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altLang="zh-CN" sz="3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宋体" pitchFamily="2" charset="-122"/>
                        </a:rPr>
                        <a:t>Nonlinear</a:t>
                      </a: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66"/>
                    </a:solidFill>
                  </a:tcPr>
                </a:tc>
              </a:tr>
              <a:tr h="6889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altLang="zh-CN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宋体" pitchFamily="2" charset="-122"/>
                        </a:rPr>
                        <a:t>easy</a:t>
                      </a:r>
                    </a:p>
                  </a:txBody>
                  <a:tcPr marT="45717" marB="4571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altLang="zh-CN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宋体" pitchFamily="2" charset="-122"/>
                        </a:rPr>
                        <a:t>hard</a:t>
                      </a: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66"/>
                    </a:solidFill>
                  </a:tcPr>
                </a:tc>
              </a:tr>
              <a:tr h="6889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altLang="zh-CN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宋体" pitchFamily="2" charset="-122"/>
                        </a:rPr>
                        <a:t>Uncommon</a:t>
                      </a:r>
                    </a:p>
                  </a:txBody>
                  <a:tcPr marT="45717" marB="4571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altLang="zh-CN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宋体" pitchFamily="2" charset="-122"/>
                        </a:rPr>
                        <a:t>common</a:t>
                      </a: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66"/>
                    </a:solidFill>
                  </a:tcPr>
                </a:tc>
              </a:tr>
              <a:tr h="6889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altLang="zh-CN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宋体" pitchFamily="2" charset="-122"/>
                        </a:rPr>
                        <a:t>analytical</a:t>
                      </a:r>
                    </a:p>
                  </a:txBody>
                  <a:tcPr marT="45717" marB="4571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altLang="zh-CN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宋体" pitchFamily="2" charset="-122"/>
                        </a:rPr>
                        <a:t>numerical</a:t>
                      </a: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66"/>
                    </a:solidFill>
                  </a:tcPr>
                </a:tc>
              </a:tr>
              <a:tr h="94481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altLang="zh-CN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宋体" pitchFamily="2" charset="-122"/>
                        </a:rPr>
                        <a:t>Superposition principle</a:t>
                      </a:r>
                    </a:p>
                  </a:txBody>
                  <a:tcPr marT="45717" marB="4571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en-US" altLang="zh-C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宋体" pitchFamily="2" charset="-122"/>
                      </a:endParaRP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66"/>
                    </a:solidFill>
                  </a:tcPr>
                </a:tc>
              </a:tr>
              <a:tr h="6889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en-US" altLang="zh-C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宋体" pitchFamily="2" charset="-122"/>
                      </a:endParaRPr>
                    </a:p>
                  </a:txBody>
                  <a:tcPr marT="45717" marB="4571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altLang="zh-CN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宋体" pitchFamily="2" charset="-122"/>
                        </a:rPr>
                        <a:t>Chaos</a:t>
                      </a: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66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Box 1"/>
          <p:cNvSpPr txBox="1">
            <a:spLocks noChangeArrowheads="1"/>
          </p:cNvSpPr>
          <p:nvPr/>
        </p:nvSpPr>
        <p:spPr bwMode="auto">
          <a:xfrm>
            <a:off x="2590800" y="0"/>
            <a:ext cx="351948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zh-CN" sz="2400" b="1">
                <a:latin typeface="Times New Roman" pitchFamily="18" charset="0"/>
                <a:cs typeface="Times New Roman" pitchFamily="18" charset="0"/>
              </a:rPr>
              <a:t>Period Doubling Cascade</a:t>
            </a:r>
          </a:p>
        </p:txBody>
      </p:sp>
      <p:sp>
        <p:nvSpPr>
          <p:cNvPr id="21507" name="TextBox 11"/>
          <p:cNvSpPr txBox="1">
            <a:spLocks noChangeArrowheads="1"/>
          </p:cNvSpPr>
          <p:nvPr/>
        </p:nvSpPr>
        <p:spPr bwMode="auto">
          <a:xfrm>
            <a:off x="0" y="869950"/>
            <a:ext cx="9302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zh-CN" b="1">
                <a:latin typeface="Symbol" pitchFamily="18" charset="2"/>
                <a:cs typeface="Times New Roman" pitchFamily="18" charset="0"/>
              </a:rPr>
              <a:t>g</a:t>
            </a:r>
            <a:r>
              <a:rPr lang="en-US" altLang="zh-CN" b="1">
                <a:latin typeface="Times New Roman" pitchFamily="18" charset="0"/>
                <a:cs typeface="Times New Roman" pitchFamily="18" charset="0"/>
              </a:rPr>
              <a:t> = 1.06</a:t>
            </a:r>
          </a:p>
        </p:txBody>
      </p:sp>
      <p:sp>
        <p:nvSpPr>
          <p:cNvPr id="21508" name="TextBox 12"/>
          <p:cNvSpPr txBox="1">
            <a:spLocks noChangeArrowheads="1"/>
          </p:cNvSpPr>
          <p:nvPr/>
        </p:nvSpPr>
        <p:spPr bwMode="auto">
          <a:xfrm>
            <a:off x="0" y="2449513"/>
            <a:ext cx="104616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zh-CN" b="1">
                <a:latin typeface="Symbol" pitchFamily="18" charset="2"/>
                <a:cs typeface="Times New Roman" pitchFamily="18" charset="0"/>
              </a:rPr>
              <a:t>g</a:t>
            </a:r>
            <a:r>
              <a:rPr lang="en-US" altLang="zh-CN" b="1">
                <a:latin typeface="Times New Roman" pitchFamily="18" charset="0"/>
                <a:cs typeface="Times New Roman" pitchFamily="18" charset="0"/>
              </a:rPr>
              <a:t> = 1.078</a:t>
            </a:r>
          </a:p>
        </p:txBody>
      </p:sp>
      <p:sp>
        <p:nvSpPr>
          <p:cNvPr id="21509" name="TextBox 13"/>
          <p:cNvSpPr txBox="1">
            <a:spLocks noChangeArrowheads="1"/>
          </p:cNvSpPr>
          <p:nvPr/>
        </p:nvSpPr>
        <p:spPr bwMode="auto">
          <a:xfrm>
            <a:off x="0" y="4029075"/>
            <a:ext cx="104616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zh-CN" b="1">
                <a:latin typeface="Symbol" pitchFamily="18" charset="2"/>
                <a:cs typeface="Times New Roman" pitchFamily="18" charset="0"/>
              </a:rPr>
              <a:t>g</a:t>
            </a:r>
            <a:r>
              <a:rPr lang="en-US" altLang="zh-CN" b="1">
                <a:latin typeface="Times New Roman" pitchFamily="18" charset="0"/>
                <a:cs typeface="Times New Roman" pitchFamily="18" charset="0"/>
              </a:rPr>
              <a:t> = 1.081</a:t>
            </a:r>
          </a:p>
        </p:txBody>
      </p:sp>
      <p:sp>
        <p:nvSpPr>
          <p:cNvPr id="21510" name="TextBox 14"/>
          <p:cNvSpPr txBox="1">
            <a:spLocks noChangeArrowheads="1"/>
          </p:cNvSpPr>
          <p:nvPr/>
        </p:nvSpPr>
        <p:spPr bwMode="auto">
          <a:xfrm>
            <a:off x="0" y="5556250"/>
            <a:ext cx="116046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zh-CN" b="1">
                <a:latin typeface="Symbol" pitchFamily="18" charset="2"/>
                <a:cs typeface="Times New Roman" pitchFamily="18" charset="0"/>
              </a:rPr>
              <a:t>g</a:t>
            </a:r>
            <a:r>
              <a:rPr lang="en-US" altLang="zh-CN" b="1">
                <a:latin typeface="Times New Roman" pitchFamily="18" charset="0"/>
                <a:cs typeface="Times New Roman" pitchFamily="18" charset="0"/>
              </a:rPr>
              <a:t> = 1.0826</a:t>
            </a:r>
          </a:p>
        </p:txBody>
      </p:sp>
      <p:grpSp>
        <p:nvGrpSpPr>
          <p:cNvPr id="45101" name="Group 45"/>
          <p:cNvGrpSpPr>
            <a:grpSpLocks/>
          </p:cNvGrpSpPr>
          <p:nvPr/>
        </p:nvGrpSpPr>
        <p:grpSpPr bwMode="auto">
          <a:xfrm>
            <a:off x="1371600" y="5029200"/>
            <a:ext cx="7253288" cy="1277938"/>
            <a:chOff x="864" y="3168"/>
            <a:chExt cx="4569" cy="805"/>
          </a:xfrm>
        </p:grpSpPr>
        <p:pic>
          <p:nvPicPr>
            <p:cNvPr id="21539" name="Picture 6" descr="zodiacAnimals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319" t="52383" r="69455" b="8319"/>
            <a:stretch>
              <a:fillRect/>
            </a:stretch>
          </p:blipFill>
          <p:spPr bwMode="auto">
            <a:xfrm>
              <a:off x="3744" y="3168"/>
              <a:ext cx="576" cy="8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540" name="Picture 11" descr="zodiacAnimals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0180" t="56206" r="15697" b="10117"/>
            <a:stretch>
              <a:fillRect/>
            </a:stretch>
          </p:blipFill>
          <p:spPr bwMode="auto">
            <a:xfrm>
              <a:off x="864" y="3264"/>
              <a:ext cx="576" cy="6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541" name="Picture 12" descr="zodiacAnimals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7242" t="56206" r="455" b="10117"/>
            <a:stretch>
              <a:fillRect/>
            </a:stretch>
          </p:blipFill>
          <p:spPr bwMode="auto">
            <a:xfrm>
              <a:off x="2064" y="3264"/>
              <a:ext cx="501" cy="6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542" name="Picture 13" descr="zodiacAnimals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0370" t="3822" r="54483" b="62502"/>
            <a:stretch>
              <a:fillRect/>
            </a:stretch>
          </p:blipFill>
          <p:spPr bwMode="auto">
            <a:xfrm>
              <a:off x="1440" y="3264"/>
              <a:ext cx="616" cy="6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543" name="Picture 14" descr="zodiacAnimals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6408" t="3822" r="37422" b="62502"/>
            <a:stretch>
              <a:fillRect/>
            </a:stretch>
          </p:blipFill>
          <p:spPr bwMode="auto">
            <a:xfrm>
              <a:off x="2544" y="3216"/>
              <a:ext cx="651" cy="6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544" name="Picture 15" descr="zodiacAnimals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4254" t="52383" r="33669" b="8319"/>
            <a:stretch>
              <a:fillRect/>
            </a:stretch>
          </p:blipFill>
          <p:spPr bwMode="auto">
            <a:xfrm>
              <a:off x="4944" y="3168"/>
              <a:ext cx="489" cy="8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545" name="Picture 16" descr="zodiacAnimals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5287" t="52383" r="51672" b="8319"/>
            <a:stretch>
              <a:fillRect/>
            </a:stretch>
          </p:blipFill>
          <p:spPr bwMode="auto">
            <a:xfrm>
              <a:off x="4368" y="3168"/>
              <a:ext cx="528" cy="8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546" name="Picture 17" descr="zodiacAnimals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09" t="52383" r="86050" b="8319"/>
            <a:stretch>
              <a:fillRect/>
            </a:stretch>
          </p:blipFill>
          <p:spPr bwMode="auto">
            <a:xfrm>
              <a:off x="3216" y="3168"/>
              <a:ext cx="528" cy="8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45100" name="Group 44"/>
          <p:cNvGrpSpPr>
            <a:grpSpLocks/>
          </p:cNvGrpSpPr>
          <p:nvPr/>
        </p:nvGrpSpPr>
        <p:grpSpPr bwMode="auto">
          <a:xfrm>
            <a:off x="1295400" y="3733800"/>
            <a:ext cx="7434263" cy="1181100"/>
            <a:chOff x="816" y="2352"/>
            <a:chExt cx="4683" cy="744"/>
          </a:xfrm>
        </p:grpSpPr>
        <p:pic>
          <p:nvPicPr>
            <p:cNvPr id="21531" name="Picture 18" descr="zodiacAnimals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0180" t="56206" r="15697" b="10117"/>
            <a:stretch>
              <a:fillRect/>
            </a:stretch>
          </p:blipFill>
          <p:spPr bwMode="auto">
            <a:xfrm>
              <a:off x="816" y="2400"/>
              <a:ext cx="576" cy="6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532" name="Picture 19" descr="zodiacAnimals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7242" t="56206" r="455" b="10117"/>
            <a:stretch>
              <a:fillRect/>
            </a:stretch>
          </p:blipFill>
          <p:spPr bwMode="auto">
            <a:xfrm>
              <a:off x="2016" y="2400"/>
              <a:ext cx="501" cy="6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533" name="Picture 20" descr="zodiacAnimals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0370" t="3822" r="54483" b="62502"/>
            <a:stretch>
              <a:fillRect/>
            </a:stretch>
          </p:blipFill>
          <p:spPr bwMode="auto">
            <a:xfrm>
              <a:off x="1392" y="2400"/>
              <a:ext cx="616" cy="6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534" name="Picture 21" descr="zodiacAnimals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6408" t="3822" r="37422" b="62502"/>
            <a:stretch>
              <a:fillRect/>
            </a:stretch>
          </p:blipFill>
          <p:spPr bwMode="auto">
            <a:xfrm>
              <a:off x="2496" y="2352"/>
              <a:ext cx="651" cy="6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535" name="Picture 22" descr="zodiacAnimals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0180" t="56206" r="15697" b="10117"/>
            <a:stretch>
              <a:fillRect/>
            </a:stretch>
          </p:blipFill>
          <p:spPr bwMode="auto">
            <a:xfrm>
              <a:off x="3168" y="2400"/>
              <a:ext cx="576" cy="6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536" name="Picture 23" descr="zodiacAnimals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7242" t="56206" r="455" b="10117"/>
            <a:stretch>
              <a:fillRect/>
            </a:stretch>
          </p:blipFill>
          <p:spPr bwMode="auto">
            <a:xfrm>
              <a:off x="4368" y="2400"/>
              <a:ext cx="501" cy="6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537" name="Picture 24" descr="zodiacAnimals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0370" t="3822" r="54483" b="62502"/>
            <a:stretch>
              <a:fillRect/>
            </a:stretch>
          </p:blipFill>
          <p:spPr bwMode="auto">
            <a:xfrm>
              <a:off x="3744" y="2400"/>
              <a:ext cx="616" cy="6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538" name="Picture 25" descr="zodiacAnimals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6408" t="3822" r="37422" b="62502"/>
            <a:stretch>
              <a:fillRect/>
            </a:stretch>
          </p:blipFill>
          <p:spPr bwMode="auto">
            <a:xfrm>
              <a:off x="4848" y="2352"/>
              <a:ext cx="651" cy="6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45099" name="Group 43"/>
          <p:cNvGrpSpPr>
            <a:grpSpLocks/>
          </p:cNvGrpSpPr>
          <p:nvPr/>
        </p:nvGrpSpPr>
        <p:grpSpPr bwMode="auto">
          <a:xfrm>
            <a:off x="1295400" y="2209800"/>
            <a:ext cx="7454900" cy="1181100"/>
            <a:chOff x="816" y="1392"/>
            <a:chExt cx="4696" cy="744"/>
          </a:xfrm>
        </p:grpSpPr>
        <p:pic>
          <p:nvPicPr>
            <p:cNvPr id="21523" name="Picture 26" descr="zodiacAnimals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0180" t="56206" r="15697" b="10117"/>
            <a:stretch>
              <a:fillRect/>
            </a:stretch>
          </p:blipFill>
          <p:spPr bwMode="auto">
            <a:xfrm>
              <a:off x="816" y="1392"/>
              <a:ext cx="576" cy="6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524" name="Picture 27" descr="zodiacAnimals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0370" t="3822" r="54483" b="62502"/>
            <a:stretch>
              <a:fillRect/>
            </a:stretch>
          </p:blipFill>
          <p:spPr bwMode="auto">
            <a:xfrm>
              <a:off x="1392" y="1392"/>
              <a:ext cx="616" cy="6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525" name="Picture 28" descr="zodiacAnimals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0180" t="56206" r="15697" b="10117"/>
            <a:stretch>
              <a:fillRect/>
            </a:stretch>
          </p:blipFill>
          <p:spPr bwMode="auto">
            <a:xfrm>
              <a:off x="2016" y="1440"/>
              <a:ext cx="576" cy="6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526" name="Picture 29" descr="zodiacAnimals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0370" t="3822" r="54483" b="62502"/>
            <a:stretch>
              <a:fillRect/>
            </a:stretch>
          </p:blipFill>
          <p:spPr bwMode="auto">
            <a:xfrm>
              <a:off x="2592" y="1440"/>
              <a:ext cx="616" cy="6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527" name="Picture 30" descr="zodiacAnimals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0180" t="56206" r="15697" b="10117"/>
            <a:stretch>
              <a:fillRect/>
            </a:stretch>
          </p:blipFill>
          <p:spPr bwMode="auto">
            <a:xfrm>
              <a:off x="3168" y="1440"/>
              <a:ext cx="576" cy="6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528" name="Picture 31" descr="zodiacAnimals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0370" t="3822" r="54483" b="62502"/>
            <a:stretch>
              <a:fillRect/>
            </a:stretch>
          </p:blipFill>
          <p:spPr bwMode="auto">
            <a:xfrm>
              <a:off x="3744" y="1440"/>
              <a:ext cx="616" cy="6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529" name="Picture 32" descr="zodiacAnimals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0180" t="56206" r="15697" b="10117"/>
            <a:stretch>
              <a:fillRect/>
            </a:stretch>
          </p:blipFill>
          <p:spPr bwMode="auto">
            <a:xfrm>
              <a:off x="4320" y="1440"/>
              <a:ext cx="576" cy="6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530" name="Picture 33" descr="zodiacAnimals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0370" t="3822" r="54483" b="62502"/>
            <a:stretch>
              <a:fillRect/>
            </a:stretch>
          </p:blipFill>
          <p:spPr bwMode="auto">
            <a:xfrm>
              <a:off x="4896" y="1440"/>
              <a:ext cx="616" cy="6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45098" name="Group 42"/>
          <p:cNvGrpSpPr>
            <a:grpSpLocks/>
          </p:cNvGrpSpPr>
          <p:nvPr/>
        </p:nvGrpSpPr>
        <p:grpSpPr bwMode="auto">
          <a:xfrm>
            <a:off x="1295400" y="685800"/>
            <a:ext cx="7315200" cy="1104900"/>
            <a:chOff x="816" y="432"/>
            <a:chExt cx="4608" cy="696"/>
          </a:xfrm>
        </p:grpSpPr>
        <p:pic>
          <p:nvPicPr>
            <p:cNvPr id="21515" name="Picture 34" descr="zodiacAnimals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0180" t="56206" r="15697" b="10117"/>
            <a:stretch>
              <a:fillRect/>
            </a:stretch>
          </p:blipFill>
          <p:spPr bwMode="auto">
            <a:xfrm>
              <a:off x="816" y="432"/>
              <a:ext cx="576" cy="6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516" name="Picture 35" descr="zodiacAnimals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0180" t="56206" r="15697" b="10117"/>
            <a:stretch>
              <a:fillRect/>
            </a:stretch>
          </p:blipFill>
          <p:spPr bwMode="auto">
            <a:xfrm>
              <a:off x="1392" y="432"/>
              <a:ext cx="576" cy="6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517" name="Picture 36" descr="zodiacAnimals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0180" t="56206" r="15697" b="10117"/>
            <a:stretch>
              <a:fillRect/>
            </a:stretch>
          </p:blipFill>
          <p:spPr bwMode="auto">
            <a:xfrm>
              <a:off x="1968" y="432"/>
              <a:ext cx="576" cy="6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518" name="Picture 37" descr="zodiacAnimals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0180" t="56206" r="15697" b="10117"/>
            <a:stretch>
              <a:fillRect/>
            </a:stretch>
          </p:blipFill>
          <p:spPr bwMode="auto">
            <a:xfrm>
              <a:off x="2544" y="432"/>
              <a:ext cx="576" cy="6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519" name="Picture 38" descr="zodiacAnimals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0180" t="56206" r="15697" b="10117"/>
            <a:stretch>
              <a:fillRect/>
            </a:stretch>
          </p:blipFill>
          <p:spPr bwMode="auto">
            <a:xfrm>
              <a:off x="3120" y="432"/>
              <a:ext cx="576" cy="6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520" name="Picture 39" descr="zodiacAnimals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0180" t="56206" r="15697" b="10117"/>
            <a:stretch>
              <a:fillRect/>
            </a:stretch>
          </p:blipFill>
          <p:spPr bwMode="auto">
            <a:xfrm>
              <a:off x="3696" y="432"/>
              <a:ext cx="576" cy="6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521" name="Picture 40" descr="zodiacAnimals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0180" t="56206" r="15697" b="10117"/>
            <a:stretch>
              <a:fillRect/>
            </a:stretch>
          </p:blipFill>
          <p:spPr bwMode="auto">
            <a:xfrm>
              <a:off x="4272" y="432"/>
              <a:ext cx="576" cy="6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522" name="Picture 41" descr="zodiacAnimals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0180" t="56206" r="15697" b="10117"/>
            <a:stretch>
              <a:fillRect/>
            </a:stretch>
          </p:blipFill>
          <p:spPr bwMode="auto">
            <a:xfrm>
              <a:off x="4848" y="432"/>
              <a:ext cx="576" cy="6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extBox 1"/>
          <p:cNvSpPr txBox="1">
            <a:spLocks noChangeArrowheads="1"/>
          </p:cNvSpPr>
          <p:nvPr/>
        </p:nvSpPr>
        <p:spPr bwMode="auto">
          <a:xfrm>
            <a:off x="2057400" y="1593850"/>
            <a:ext cx="57150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zh-CN" sz="2400" b="1">
                <a:latin typeface="Times New Roman" pitchFamily="18" charset="0"/>
                <a:cs typeface="Times New Roman" pitchFamily="18" charset="0"/>
              </a:rPr>
              <a:t>n        period         </a:t>
            </a:r>
            <a:r>
              <a:rPr lang="en-US" altLang="zh-CN" sz="2400" b="1">
                <a:latin typeface="Symbol" pitchFamily="18" charset="2"/>
                <a:cs typeface="Times New Roman" pitchFamily="18" charset="0"/>
              </a:rPr>
              <a:t>g</a:t>
            </a:r>
            <a:r>
              <a:rPr lang="en-US" altLang="zh-CN" sz="2400" b="1" baseline="-2500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altLang="zh-CN" sz="2400" b="1">
                <a:latin typeface="Times New Roman" pitchFamily="18" charset="0"/>
                <a:cs typeface="Times New Roman" pitchFamily="18" charset="0"/>
              </a:rPr>
              <a:t>          interval (</a:t>
            </a:r>
            <a:r>
              <a:rPr lang="en-US" altLang="zh-CN" sz="2400" b="1">
                <a:latin typeface="Symbol" pitchFamily="18" charset="2"/>
                <a:cs typeface="Times New Roman" pitchFamily="18" charset="0"/>
              </a:rPr>
              <a:t>g</a:t>
            </a:r>
            <a:r>
              <a:rPr lang="en-US" altLang="zh-CN" sz="2400" b="1" baseline="-25000">
                <a:latin typeface="Times New Roman" pitchFamily="18" charset="0"/>
                <a:cs typeface="Times New Roman" pitchFamily="18" charset="0"/>
              </a:rPr>
              <a:t>n+1</a:t>
            </a:r>
            <a:r>
              <a:rPr lang="en-US" altLang="zh-CN" sz="2400" b="1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altLang="zh-CN" sz="2400" b="1">
                <a:latin typeface="Symbol" pitchFamily="18" charset="2"/>
                <a:cs typeface="Times New Roman" pitchFamily="18" charset="0"/>
              </a:rPr>
              <a:t>g</a:t>
            </a:r>
            <a:r>
              <a:rPr lang="en-US" altLang="zh-CN" sz="2400" b="1" baseline="-2500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altLang="zh-CN" sz="2400" b="1">
                <a:latin typeface="Times New Roman" pitchFamily="18" charset="0"/>
                <a:cs typeface="Times New Roman" pitchFamily="18" charset="0"/>
              </a:rPr>
              <a:t>)</a:t>
            </a:r>
          </a:p>
        </p:txBody>
      </p:sp>
      <p:cxnSp>
        <p:nvCxnSpPr>
          <p:cNvPr id="4" name="Straight Connector 3"/>
          <p:cNvCxnSpPr/>
          <p:nvPr/>
        </p:nvCxnSpPr>
        <p:spPr>
          <a:xfrm>
            <a:off x="1752600" y="2055813"/>
            <a:ext cx="60198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532" name="TextBox 4"/>
          <p:cNvSpPr txBox="1">
            <a:spLocks noChangeArrowheads="1"/>
          </p:cNvSpPr>
          <p:nvPr/>
        </p:nvSpPr>
        <p:spPr bwMode="auto">
          <a:xfrm>
            <a:off x="2057400" y="2122488"/>
            <a:ext cx="4494213" cy="2678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zh-CN" sz="2400" b="1">
                <a:latin typeface="Times New Roman" pitchFamily="18" charset="0"/>
                <a:cs typeface="Times New Roman" pitchFamily="18" charset="0"/>
              </a:rPr>
              <a:t>1        1 → 2       </a:t>
            </a:r>
            <a:r>
              <a:rPr lang="en-US" altLang="zh-CN" sz="2400" b="1">
                <a:latin typeface="Symbol" pitchFamily="18" charset="2"/>
                <a:cs typeface="Times New Roman" pitchFamily="18" charset="0"/>
              </a:rPr>
              <a:t>1.0663</a:t>
            </a:r>
          </a:p>
          <a:p>
            <a:pPr eaLnBrk="1" hangingPunct="1"/>
            <a:r>
              <a:rPr lang="en-US" altLang="zh-CN" sz="2400" b="1">
                <a:latin typeface="Times New Roman" pitchFamily="18" charset="0"/>
                <a:cs typeface="Times New Roman" pitchFamily="18" charset="0"/>
              </a:rPr>
              <a:t>			         0.0130</a:t>
            </a:r>
          </a:p>
          <a:p>
            <a:pPr eaLnBrk="1" hangingPunct="1"/>
            <a:r>
              <a:rPr lang="en-US" altLang="zh-CN" sz="2400" b="1">
                <a:latin typeface="Times New Roman" pitchFamily="18" charset="0"/>
                <a:cs typeface="Times New Roman" pitchFamily="18" charset="0"/>
              </a:rPr>
              <a:t>2        2 → 4       </a:t>
            </a:r>
            <a:r>
              <a:rPr lang="en-US" altLang="zh-CN" sz="2400" b="1">
                <a:latin typeface="Symbol" pitchFamily="18" charset="2"/>
                <a:cs typeface="Times New Roman" pitchFamily="18" charset="0"/>
              </a:rPr>
              <a:t>1.0793</a:t>
            </a:r>
          </a:p>
          <a:p>
            <a:pPr eaLnBrk="1" hangingPunct="1"/>
            <a:r>
              <a:rPr lang="en-US" altLang="zh-CN" sz="2400" b="1">
                <a:latin typeface="Times New Roman" pitchFamily="18" charset="0"/>
                <a:cs typeface="Times New Roman" pitchFamily="18" charset="0"/>
              </a:rPr>
              <a:t>			         0.0028</a:t>
            </a:r>
          </a:p>
          <a:p>
            <a:pPr eaLnBrk="1" hangingPunct="1"/>
            <a:r>
              <a:rPr lang="en-US" altLang="zh-CN" sz="2400" b="1">
                <a:latin typeface="Times New Roman" pitchFamily="18" charset="0"/>
                <a:cs typeface="Times New Roman" pitchFamily="18" charset="0"/>
              </a:rPr>
              <a:t>3        4 → 8       </a:t>
            </a:r>
            <a:r>
              <a:rPr lang="en-US" altLang="zh-CN" sz="2400" b="1">
                <a:latin typeface="Symbol" pitchFamily="18" charset="2"/>
                <a:cs typeface="Times New Roman" pitchFamily="18" charset="0"/>
              </a:rPr>
              <a:t>1.0821</a:t>
            </a:r>
          </a:p>
          <a:p>
            <a:pPr eaLnBrk="1" hangingPunct="1"/>
            <a:r>
              <a:rPr lang="en-US" altLang="zh-CN" sz="2400" b="1">
                <a:latin typeface="Times New Roman" pitchFamily="18" charset="0"/>
                <a:cs typeface="Times New Roman" pitchFamily="18" charset="0"/>
              </a:rPr>
              <a:t>			         0.0006</a:t>
            </a:r>
          </a:p>
          <a:p>
            <a:pPr eaLnBrk="1" hangingPunct="1"/>
            <a:r>
              <a:rPr lang="en-US" altLang="zh-CN" sz="2400" b="1">
                <a:latin typeface="Times New Roman" pitchFamily="18" charset="0"/>
                <a:cs typeface="Times New Roman" pitchFamily="18" charset="0"/>
              </a:rPr>
              <a:t>4        8 → 16     </a:t>
            </a:r>
            <a:r>
              <a:rPr lang="en-US" altLang="zh-CN" sz="2400" b="1">
                <a:latin typeface="Symbol" pitchFamily="18" charset="2"/>
                <a:cs typeface="Times New Roman" pitchFamily="18" charset="0"/>
              </a:rPr>
              <a:t>1.0827</a:t>
            </a:r>
          </a:p>
        </p:txBody>
      </p:sp>
      <p:sp>
        <p:nvSpPr>
          <p:cNvPr id="22533" name="TextBox 5"/>
          <p:cNvSpPr txBox="1">
            <a:spLocks noChangeArrowheads="1"/>
          </p:cNvSpPr>
          <p:nvPr/>
        </p:nvSpPr>
        <p:spPr bwMode="auto">
          <a:xfrm>
            <a:off x="990600" y="71438"/>
            <a:ext cx="69564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zh-CN" sz="2400" b="1">
                <a:latin typeface="Times New Roman" pitchFamily="18" charset="0"/>
                <a:cs typeface="Times New Roman" pitchFamily="18" charset="0"/>
              </a:rPr>
              <a:t>‘</a:t>
            </a:r>
            <a:r>
              <a:rPr lang="en-US" altLang="zh-CN" sz="24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Bifurcation Points</a:t>
            </a:r>
            <a:r>
              <a:rPr lang="en-US" altLang="zh-CN" sz="2400" b="1">
                <a:latin typeface="Times New Roman" pitchFamily="18" charset="0"/>
                <a:cs typeface="Times New Roman" pitchFamily="18" charset="0"/>
              </a:rPr>
              <a:t>’ in the Period Doubling Cascade</a:t>
            </a:r>
          </a:p>
        </p:txBody>
      </p:sp>
      <p:sp>
        <p:nvSpPr>
          <p:cNvPr id="22534" name="TextBox 6"/>
          <p:cNvSpPr txBox="1">
            <a:spLocks noChangeArrowheads="1"/>
          </p:cNvSpPr>
          <p:nvPr/>
        </p:nvSpPr>
        <p:spPr bwMode="auto">
          <a:xfrm>
            <a:off x="1524000" y="749300"/>
            <a:ext cx="311943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zh-CN" sz="2000" b="1">
                <a:latin typeface="Times New Roman" pitchFamily="18" charset="0"/>
                <a:cs typeface="Times New Roman" pitchFamily="18" charset="0"/>
              </a:rPr>
              <a:t>Driven Damped Pendulum</a:t>
            </a:r>
          </a:p>
        </p:txBody>
      </p:sp>
      <p:graphicFrame>
        <p:nvGraphicFramePr>
          <p:cNvPr id="22535" name="Object 17"/>
          <p:cNvGraphicFramePr>
            <a:graphicFrameLocks noChangeAspect="1"/>
          </p:cNvGraphicFramePr>
          <p:nvPr/>
        </p:nvGraphicFramePr>
        <p:xfrm>
          <a:off x="4876800" y="576263"/>
          <a:ext cx="1322388" cy="746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45" name="Equation" r:id="rId3" imgW="812447" imgH="457002" progId="Equation.3">
                  <p:embed/>
                </p:oleObj>
              </mc:Choice>
              <mc:Fallback>
                <p:oleObj name="Equation" r:id="rId3" imgW="812447" imgH="457002" progId="Equation.3">
                  <p:embed/>
                  <p:pic>
                    <p:nvPicPr>
                      <p:cNvPr id="0" name="Object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76800" y="576263"/>
                        <a:ext cx="1322388" cy="7461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371475" y="4875213"/>
            <a:ext cx="823277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zh-CN" b="1">
                <a:latin typeface="Times New Roman" pitchFamily="18" charset="0"/>
                <a:cs typeface="Times New Roman" pitchFamily="18" charset="0"/>
              </a:rPr>
              <a:t>The spacing between consecutive bifurcation points grows smaller at a steady rate:</a:t>
            </a:r>
          </a:p>
        </p:txBody>
      </p:sp>
      <p:graphicFrame>
        <p:nvGraphicFramePr>
          <p:cNvPr id="11" name="Object 18"/>
          <p:cNvGraphicFramePr>
            <a:graphicFrameLocks noChangeAspect="1"/>
          </p:cNvGraphicFramePr>
          <p:nvPr/>
        </p:nvGraphicFramePr>
        <p:xfrm>
          <a:off x="2895600" y="5245100"/>
          <a:ext cx="2519363" cy="641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46" name="Equation" r:id="rId5" imgW="1548728" imgH="393529" progId="Equation.3">
                  <p:embed/>
                </p:oleObj>
              </mc:Choice>
              <mc:Fallback>
                <p:oleObj name="Equation" r:id="rId5" imgW="1548728" imgH="393529" progId="Equation.3">
                  <p:embed/>
                  <p:pic>
                    <p:nvPicPr>
                      <p:cNvPr id="0" name="Object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95600" y="5245100"/>
                        <a:ext cx="2519363" cy="6413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1828800" y="5867400"/>
            <a:ext cx="48545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zh-CN" b="1">
                <a:solidFill>
                  <a:srgbClr val="FF0000"/>
                </a:solidFill>
                <a:latin typeface="Symbol" pitchFamily="18" charset="2"/>
                <a:cs typeface="Times New Roman" pitchFamily="18" charset="0"/>
              </a:rPr>
              <a:t>d</a:t>
            </a:r>
            <a:r>
              <a:rPr lang="en-US" altLang="zh-CN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= 4.6692016 is called the Feigenbaum number</a:t>
            </a:r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6176963" y="5451475"/>
            <a:ext cx="165735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zh-CN" sz="1400" b="1">
                <a:latin typeface="Times New Roman" pitchFamily="18" charset="0"/>
                <a:cs typeface="Times New Roman" pitchFamily="18" charset="0"/>
              </a:rPr>
              <a:t>‘≈’ → ‘=’ as n → ∞ </a:t>
            </a:r>
          </a:p>
        </p:txBody>
      </p: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652463" y="6275388"/>
            <a:ext cx="7542212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zh-CN" sz="2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The limiting value as n → ∞ is </a:t>
            </a:r>
            <a:r>
              <a:rPr lang="en-US" altLang="zh-CN" sz="2000" b="1">
                <a:solidFill>
                  <a:srgbClr val="FF0000"/>
                </a:solidFill>
                <a:latin typeface="Symbol" pitchFamily="18" charset="2"/>
                <a:cs typeface="Times New Roman" pitchFamily="18" charset="0"/>
              </a:rPr>
              <a:t>g</a:t>
            </a:r>
            <a:r>
              <a:rPr lang="en-US" altLang="zh-CN" sz="2000" b="1" baseline="-250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altLang="zh-CN" sz="2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= 1.0829.  Beyond that is … chaos!</a:t>
            </a:r>
          </a:p>
        </p:txBody>
      </p:sp>
      <p:sp>
        <p:nvSpPr>
          <p:cNvPr id="11289" name="Rectangle 25"/>
          <p:cNvSpPr>
            <a:spLocks noChangeArrowheads="1"/>
          </p:cNvSpPr>
          <p:nvPr/>
        </p:nvSpPr>
        <p:spPr bwMode="auto">
          <a:xfrm>
            <a:off x="1600200" y="1447800"/>
            <a:ext cx="3657600" cy="34290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290" name="Rectangle 26"/>
          <p:cNvSpPr>
            <a:spLocks noChangeArrowheads="1"/>
          </p:cNvSpPr>
          <p:nvPr/>
        </p:nvSpPr>
        <p:spPr bwMode="auto">
          <a:xfrm>
            <a:off x="5257800" y="1295400"/>
            <a:ext cx="3657600" cy="34290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2" grpId="0"/>
      <p:bldP spid="13" grpId="0"/>
      <p:bldP spid="14" grpId="0"/>
      <p:bldP spid="11289" grpId="0" animBg="1"/>
      <p:bldP spid="11290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CN" smtClean="0"/>
              <a:t>Period infinity </a:t>
            </a:r>
          </a:p>
        </p:txBody>
      </p:sp>
      <p:sp>
        <p:nvSpPr>
          <p:cNvPr id="23555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altLang="zh-CN" smtClean="0"/>
          </a:p>
        </p:txBody>
      </p:sp>
      <p:pic>
        <p:nvPicPr>
          <p:cNvPr id="23556" name="Picture 5" descr="stock-photo-different-animals-collage-on-postcards-11580843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1828800"/>
            <a:ext cx="6324600" cy="474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6000" y="1184275"/>
            <a:ext cx="6627813" cy="3976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79" name="TextBox 2"/>
          <p:cNvSpPr txBox="1">
            <a:spLocks noChangeArrowheads="1"/>
          </p:cNvSpPr>
          <p:nvPr/>
        </p:nvSpPr>
        <p:spPr bwMode="auto">
          <a:xfrm>
            <a:off x="8104188" y="6519863"/>
            <a:ext cx="1035050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600" b="1">
                <a:latin typeface="Times New Roman" pitchFamily="18" charset="0"/>
                <a:cs typeface="Times New Roman" pitchFamily="18" charset="0"/>
              </a:rPr>
              <a:t>Fig. 12.10</a:t>
            </a:r>
          </a:p>
        </p:txBody>
      </p:sp>
      <p:sp>
        <p:nvSpPr>
          <p:cNvPr id="24580" name="TextBox 3"/>
          <p:cNvSpPr txBox="1">
            <a:spLocks noChangeArrowheads="1"/>
          </p:cNvSpPr>
          <p:nvPr/>
        </p:nvSpPr>
        <p:spPr bwMode="auto">
          <a:xfrm>
            <a:off x="1101725" y="792163"/>
            <a:ext cx="652463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2400" b="1">
                <a:latin typeface="Symbol" pitchFamily="18" charset="2"/>
                <a:cs typeface="Times New Roman" pitchFamily="18" charset="0"/>
              </a:rPr>
              <a:t>f</a:t>
            </a:r>
            <a:r>
              <a:rPr lang="en-US" sz="2400" b="1">
                <a:latin typeface="Times New Roman" pitchFamily="18" charset="0"/>
                <a:cs typeface="Times New Roman" pitchFamily="18" charset="0"/>
              </a:rPr>
              <a:t>(t)</a:t>
            </a:r>
          </a:p>
        </p:txBody>
      </p:sp>
      <p:sp>
        <p:nvSpPr>
          <p:cNvPr id="24581" name="TextBox 4"/>
          <p:cNvSpPr txBox="1">
            <a:spLocks noChangeArrowheads="1"/>
          </p:cNvSpPr>
          <p:nvPr/>
        </p:nvSpPr>
        <p:spPr bwMode="auto">
          <a:xfrm>
            <a:off x="7637463" y="2922588"/>
            <a:ext cx="287337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2400" b="1">
                <a:latin typeface="Times New Roman" pitchFamily="18" charset="0"/>
                <a:cs typeface="Times New Roman" pitchFamily="18" charset="0"/>
              </a:rPr>
              <a:t>t</a:t>
            </a:r>
          </a:p>
        </p:txBody>
      </p:sp>
      <p:sp>
        <p:nvSpPr>
          <p:cNvPr id="24582" name="TextBox 5"/>
          <p:cNvSpPr txBox="1">
            <a:spLocks noChangeArrowheads="1"/>
          </p:cNvSpPr>
          <p:nvPr/>
        </p:nvSpPr>
        <p:spPr bwMode="auto">
          <a:xfrm>
            <a:off x="3184525" y="762000"/>
            <a:ext cx="13335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2400" b="1">
                <a:latin typeface="Symbol" pitchFamily="18" charset="2"/>
                <a:cs typeface="Times New Roman" pitchFamily="18" charset="0"/>
              </a:rPr>
              <a:t>g</a:t>
            </a:r>
            <a:r>
              <a:rPr lang="en-US" sz="2400" b="1">
                <a:latin typeface="Times New Roman" pitchFamily="18" charset="0"/>
                <a:cs typeface="Times New Roman" pitchFamily="18" charset="0"/>
              </a:rPr>
              <a:t> = 1.105</a:t>
            </a:r>
          </a:p>
        </p:txBody>
      </p:sp>
      <p:sp>
        <p:nvSpPr>
          <p:cNvPr id="24583" name="TextBox 6"/>
          <p:cNvSpPr txBox="1">
            <a:spLocks noChangeArrowheads="1"/>
          </p:cNvSpPr>
          <p:nvPr/>
        </p:nvSpPr>
        <p:spPr bwMode="auto">
          <a:xfrm>
            <a:off x="3810000" y="25400"/>
            <a:ext cx="141605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3200" b="1">
                <a:latin typeface="Times New Roman" pitchFamily="18" charset="0"/>
                <a:cs typeface="Times New Roman" pitchFamily="18" charset="0"/>
              </a:rPr>
              <a:t>Chaos!</a:t>
            </a:r>
          </a:p>
        </p:txBody>
      </p:sp>
      <p:sp>
        <p:nvSpPr>
          <p:cNvPr id="24584" name="TextBox 7"/>
          <p:cNvSpPr txBox="1">
            <a:spLocks noChangeArrowheads="1"/>
          </p:cNvSpPr>
          <p:nvPr/>
        </p:nvSpPr>
        <p:spPr bwMode="auto">
          <a:xfrm>
            <a:off x="736600" y="5138738"/>
            <a:ext cx="74168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sz="2000" b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The pendulum is “trying” to oscillate at the driving frequency, but</a:t>
            </a:r>
          </a:p>
          <a:p>
            <a:pPr algn="ctr" eaLnBrk="1" hangingPunct="1"/>
            <a:r>
              <a:rPr lang="en-US" sz="2000" b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the motion remains erratic for all time</a:t>
            </a:r>
            <a:endParaRPr lang="en-US" sz="2000" b="1">
              <a:solidFill>
                <a:srgbClr val="00B050"/>
              </a:solidFill>
              <a:latin typeface="Symbol" pitchFamily="18" charset="2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extBox 1"/>
          <p:cNvSpPr txBox="1">
            <a:spLocks noChangeArrowheads="1"/>
          </p:cNvSpPr>
          <p:nvPr/>
        </p:nvSpPr>
        <p:spPr bwMode="auto">
          <a:xfrm>
            <a:off x="2716213" y="304800"/>
            <a:ext cx="3486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zh-CN" sz="2400" b="1">
                <a:latin typeface="Times New Roman" pitchFamily="18" charset="0"/>
                <a:cs typeface="Times New Roman" pitchFamily="18" charset="0"/>
              </a:rPr>
              <a:t>Period Doubling Cascade</a:t>
            </a:r>
          </a:p>
        </p:txBody>
      </p:sp>
      <p:sp>
        <p:nvSpPr>
          <p:cNvPr id="25603" name="TextBox 2"/>
          <p:cNvSpPr txBox="1">
            <a:spLocks noChangeArrowheads="1"/>
          </p:cNvSpPr>
          <p:nvPr/>
        </p:nvSpPr>
        <p:spPr bwMode="auto">
          <a:xfrm>
            <a:off x="825500" y="1066800"/>
            <a:ext cx="722312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zh-CN" sz="2000" b="1">
                <a:latin typeface="Times New Roman" pitchFamily="18" charset="0"/>
                <a:cs typeface="Times New Roman" pitchFamily="18" charset="0"/>
              </a:rPr>
              <a:t>Period doubling continues in a sequence of ever-closer values of </a:t>
            </a:r>
            <a:r>
              <a:rPr lang="en-US" altLang="zh-CN" sz="2000" b="1">
                <a:latin typeface="Symbol" pitchFamily="18" charset="2"/>
                <a:cs typeface="Times New Roman" pitchFamily="18" charset="0"/>
              </a:rPr>
              <a:t>g</a:t>
            </a:r>
          </a:p>
        </p:txBody>
      </p:sp>
      <p:sp>
        <p:nvSpPr>
          <p:cNvPr id="64515" name="TextBox 3"/>
          <p:cNvSpPr txBox="1">
            <a:spLocks noChangeArrowheads="1"/>
          </p:cNvSpPr>
          <p:nvPr/>
        </p:nvSpPr>
        <p:spPr bwMode="auto">
          <a:xfrm>
            <a:off x="609600" y="1752600"/>
            <a:ext cx="7415213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altLang="zh-CN" sz="2000" b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Such period-doubling cascades are seen in many nonlinear systems</a:t>
            </a:r>
          </a:p>
          <a:p>
            <a:pPr algn="ctr" eaLnBrk="1" hangingPunct="1"/>
            <a:r>
              <a:rPr lang="en-US" altLang="zh-CN" sz="2000" b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Their form is essentially the same in all systems – it is </a:t>
            </a:r>
            <a:r>
              <a:rPr lang="en-US" altLang="zh-CN" sz="20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“universal”</a:t>
            </a:r>
            <a:endParaRPr lang="en-US" altLang="zh-CN" sz="2000" b="1">
              <a:solidFill>
                <a:srgbClr val="0000FF"/>
              </a:solidFill>
              <a:latin typeface="Symbol" pitchFamily="18" charset="2"/>
              <a:cs typeface="Times New Roman" pitchFamily="18" charset="0"/>
            </a:endParaRPr>
          </a:p>
        </p:txBody>
      </p:sp>
      <p:pic>
        <p:nvPicPr>
          <p:cNvPr id="57345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3048000"/>
            <a:ext cx="3143250" cy="1657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73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4876800"/>
            <a:ext cx="5019675" cy="143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734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2667000"/>
            <a:ext cx="2743200" cy="361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152400" y="6324600"/>
            <a:ext cx="63246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200" b="1"/>
              <a:t>The Brain-behaviour Continuum: The Subtle Transition Between Sanity and Insanity</a:t>
            </a:r>
          </a:p>
          <a:p>
            <a:pPr eaLnBrk="1" hangingPunct="1"/>
            <a:r>
              <a:rPr lang="en-US" sz="1200"/>
              <a:t> By Jose Luis. Perez Velazquez</a:t>
            </a:r>
            <a:endParaRPr lang="en-US" sz="1200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6705600" y="6248400"/>
            <a:ext cx="1604963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600" b="1">
                <a:latin typeface="Times New Roman" pitchFamily="18" charset="0"/>
                <a:cs typeface="Times New Roman" pitchFamily="18" charset="0"/>
              </a:rPr>
              <a:t>Fig. 12.9, Taylor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515" grpId="0"/>
      <p:bldP spid="8" grpId="0"/>
      <p:bldP spid="9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CN" smtClean="0"/>
              <a:t>Chaos</a:t>
            </a:r>
          </a:p>
        </p:txBody>
      </p:sp>
      <p:sp>
        <p:nvSpPr>
          <p:cNvPr id="26627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zh-CN" smtClean="0"/>
              <a:t>Nonperiodic</a:t>
            </a:r>
          </a:p>
          <a:p>
            <a:pPr eaLnBrk="1" hangingPunct="1"/>
            <a:r>
              <a:rPr lang="en-US" altLang="zh-CN" smtClean="0"/>
              <a:t>Sensitivity to initial conditions</a:t>
            </a:r>
          </a:p>
        </p:txBody>
      </p:sp>
      <p:pic>
        <p:nvPicPr>
          <p:cNvPr id="26628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804" t="32074" r="26932" b="29216"/>
          <a:stretch>
            <a:fillRect/>
          </a:stretch>
        </p:blipFill>
        <p:spPr bwMode="auto">
          <a:xfrm>
            <a:off x="5257800" y="3657600"/>
            <a:ext cx="2971800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extBox 1"/>
          <p:cNvSpPr txBox="1">
            <a:spLocks noChangeArrowheads="1"/>
          </p:cNvSpPr>
          <p:nvPr/>
        </p:nvSpPr>
        <p:spPr bwMode="auto">
          <a:xfrm>
            <a:off x="1371600" y="147638"/>
            <a:ext cx="6135688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2400" b="1">
                <a:latin typeface="Times New Roman" pitchFamily="18" charset="0"/>
                <a:cs typeface="Times New Roman" pitchFamily="18" charset="0"/>
              </a:rPr>
              <a:t>Sensitivity of the Motion to Initial Conditions</a:t>
            </a:r>
          </a:p>
        </p:txBody>
      </p:sp>
      <p:sp>
        <p:nvSpPr>
          <p:cNvPr id="27651" name="TextBox 2"/>
          <p:cNvSpPr txBox="1">
            <a:spLocks noChangeArrowheads="1"/>
          </p:cNvSpPr>
          <p:nvPr/>
        </p:nvSpPr>
        <p:spPr bwMode="auto">
          <a:xfrm>
            <a:off x="-61913" y="914400"/>
            <a:ext cx="9302751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2000" b="1">
                <a:latin typeface="Times New Roman" pitchFamily="18" charset="0"/>
                <a:cs typeface="Times New Roman" pitchFamily="18" charset="0"/>
              </a:rPr>
              <a:t>Start the motion of two identical pendulums with slightly different initial conditions</a:t>
            </a:r>
          </a:p>
          <a:p>
            <a:pPr eaLnBrk="1" hangingPunct="1"/>
            <a:r>
              <a:rPr lang="en-US" sz="2000" b="1">
                <a:latin typeface="Times New Roman" pitchFamily="18" charset="0"/>
                <a:cs typeface="Times New Roman" pitchFamily="18" charset="0"/>
              </a:rPr>
              <a:t>	Does their motion converge to the same attractor?</a:t>
            </a:r>
          </a:p>
          <a:p>
            <a:pPr eaLnBrk="1" hangingPunct="1"/>
            <a:r>
              <a:rPr lang="en-US" sz="2000" b="1">
                <a:latin typeface="Times New Roman" pitchFamily="18" charset="0"/>
                <a:cs typeface="Times New Roman" pitchFamily="18" charset="0"/>
              </a:rPr>
              <a:t>	Does it instead diverge quickly? </a:t>
            </a:r>
          </a:p>
        </p:txBody>
      </p:sp>
      <p:grpSp>
        <p:nvGrpSpPr>
          <p:cNvPr id="4" name="Group 3"/>
          <p:cNvGrpSpPr>
            <a:grpSpLocks/>
          </p:cNvGrpSpPr>
          <p:nvPr/>
        </p:nvGrpSpPr>
        <p:grpSpPr bwMode="auto">
          <a:xfrm>
            <a:off x="685800" y="2057400"/>
            <a:ext cx="7208838" cy="892175"/>
            <a:chOff x="685800" y="2057400"/>
            <a:chExt cx="7209357" cy="891945"/>
          </a:xfrm>
        </p:grpSpPr>
        <p:graphicFrame>
          <p:nvGraphicFramePr>
            <p:cNvPr id="27666" name="Object 7"/>
            <p:cNvGraphicFramePr>
              <a:graphicFrameLocks noChangeAspect="1"/>
            </p:cNvGraphicFramePr>
            <p:nvPr/>
          </p:nvGraphicFramePr>
          <p:xfrm>
            <a:off x="5298325" y="2575458"/>
            <a:ext cx="2001838" cy="34766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7676" name="Equation" r:id="rId3" imgW="1231366" imgH="215806" progId="Equation.3">
                    <p:embed/>
                  </p:oleObj>
                </mc:Choice>
                <mc:Fallback>
                  <p:oleObj name="Equation" r:id="rId3" imgW="1231366" imgH="215806" progId="Equation.3">
                    <p:embed/>
                    <p:pic>
                      <p:nvPicPr>
                        <p:cNvPr id="0" name="Object 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298325" y="2575458"/>
                          <a:ext cx="2001838" cy="34766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7667" name="Object 8"/>
            <p:cNvGraphicFramePr>
              <a:graphicFrameLocks noChangeAspect="1"/>
            </p:cNvGraphicFramePr>
            <p:nvPr/>
          </p:nvGraphicFramePr>
          <p:xfrm>
            <a:off x="2589307" y="2057400"/>
            <a:ext cx="1258887" cy="34766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7677" name="Equation" r:id="rId5" imgW="774364" imgH="215806" progId="Equation.3">
                    <p:embed/>
                  </p:oleObj>
                </mc:Choice>
                <mc:Fallback>
                  <p:oleObj name="Equation" r:id="rId5" imgW="774364" imgH="215806" progId="Equation.3">
                    <p:embed/>
                    <p:pic>
                      <p:nvPicPr>
                        <p:cNvPr id="0" name="Object 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589307" y="2057400"/>
                          <a:ext cx="1258887" cy="34766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7668" name="TextBox 5"/>
            <p:cNvSpPr txBox="1">
              <a:spLocks noChangeArrowheads="1"/>
            </p:cNvSpPr>
            <p:nvPr/>
          </p:nvSpPr>
          <p:spPr bwMode="auto">
            <a:xfrm>
              <a:off x="685800" y="2057400"/>
              <a:ext cx="1925720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n-US" sz="2000" b="1">
                  <a:latin typeface="Times New Roman" pitchFamily="18" charset="0"/>
                  <a:cs typeface="Times New Roman" pitchFamily="18" charset="0"/>
                </a:rPr>
                <a:t>Two pendulums</a:t>
              </a:r>
            </a:p>
          </p:txBody>
        </p:sp>
        <p:sp>
          <p:nvSpPr>
            <p:cNvPr id="27669" name="TextBox 6"/>
            <p:cNvSpPr txBox="1">
              <a:spLocks noChangeArrowheads="1"/>
            </p:cNvSpPr>
            <p:nvPr/>
          </p:nvSpPr>
          <p:spPr bwMode="auto">
            <a:xfrm>
              <a:off x="3810000" y="2057400"/>
              <a:ext cx="4085157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n-US" sz="2000" b="1">
                  <a:latin typeface="Times New Roman" pitchFamily="18" charset="0"/>
                  <a:cs typeface="Times New Roman" pitchFamily="18" charset="0"/>
                </a:rPr>
                <a:t>are given different initial conditions</a:t>
              </a:r>
            </a:p>
          </p:txBody>
        </p:sp>
        <p:sp>
          <p:nvSpPr>
            <p:cNvPr id="27670" name="TextBox 7"/>
            <p:cNvSpPr txBox="1">
              <a:spLocks noChangeArrowheads="1"/>
            </p:cNvSpPr>
            <p:nvPr/>
          </p:nvSpPr>
          <p:spPr bwMode="auto">
            <a:xfrm>
              <a:off x="1205345" y="2549235"/>
              <a:ext cx="4092980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n-US" sz="2000" b="1">
                  <a:latin typeface="Times New Roman" pitchFamily="18" charset="0"/>
                  <a:cs typeface="Times New Roman" pitchFamily="18" charset="0"/>
                </a:rPr>
                <a:t>Follow their evolution and calculate</a:t>
              </a:r>
            </a:p>
          </p:txBody>
        </p:sp>
      </p:grpSp>
      <p:grpSp>
        <p:nvGrpSpPr>
          <p:cNvPr id="14" name="Group 13"/>
          <p:cNvGrpSpPr>
            <a:grpSpLocks/>
          </p:cNvGrpSpPr>
          <p:nvPr/>
        </p:nvGrpSpPr>
        <p:grpSpPr bwMode="auto">
          <a:xfrm>
            <a:off x="609600" y="3276600"/>
            <a:ext cx="6675438" cy="1676400"/>
            <a:chOff x="609600" y="3276600"/>
            <a:chExt cx="6675168" cy="1676400"/>
          </a:xfrm>
        </p:grpSpPr>
        <p:graphicFrame>
          <p:nvGraphicFramePr>
            <p:cNvPr id="27659" name="Object 9"/>
            <p:cNvGraphicFramePr>
              <a:graphicFrameLocks noChangeAspect="1"/>
            </p:cNvGraphicFramePr>
            <p:nvPr/>
          </p:nvGraphicFramePr>
          <p:xfrm>
            <a:off x="3200400" y="3289300"/>
            <a:ext cx="3467100" cy="3683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7678" name="Equation" r:id="rId7" imgW="2133600" imgH="228600" progId="Equation.3">
                    <p:embed/>
                  </p:oleObj>
                </mc:Choice>
                <mc:Fallback>
                  <p:oleObj name="Equation" r:id="rId7" imgW="2133600" imgH="228600" progId="Equation.3">
                    <p:embed/>
                    <p:pic>
                      <p:nvPicPr>
                        <p:cNvPr id="0" name="Object 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200400" y="3289300"/>
                          <a:ext cx="3467100" cy="3683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7660" name="TextBox 9"/>
            <p:cNvSpPr txBox="1">
              <a:spLocks noChangeArrowheads="1"/>
            </p:cNvSpPr>
            <p:nvPr/>
          </p:nvSpPr>
          <p:spPr bwMode="auto">
            <a:xfrm>
              <a:off x="609600" y="3276600"/>
              <a:ext cx="2543068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n-US" sz="2000" b="1">
                  <a:latin typeface="Times New Roman" pitchFamily="18" charset="0"/>
                  <a:cs typeface="Times New Roman" pitchFamily="18" charset="0"/>
                </a:rPr>
                <a:t>For a </a:t>
              </a:r>
              <a:r>
                <a:rPr lang="en-US" sz="2000" b="1" u="sng">
                  <a:latin typeface="Times New Roman" pitchFamily="18" charset="0"/>
                  <a:cs typeface="Times New Roman" pitchFamily="18" charset="0"/>
                </a:rPr>
                <a:t>linear</a:t>
              </a:r>
              <a:r>
                <a:rPr lang="en-US" sz="2000" b="1">
                  <a:latin typeface="Times New Roman" pitchFamily="18" charset="0"/>
                  <a:cs typeface="Times New Roman" pitchFamily="18" charset="0"/>
                </a:rPr>
                <a:t> oscillator</a:t>
              </a:r>
            </a:p>
          </p:txBody>
        </p:sp>
        <p:sp>
          <p:nvSpPr>
            <p:cNvPr id="27661" name="TextBox 11"/>
            <p:cNvSpPr txBox="1">
              <a:spLocks noChangeArrowheads="1"/>
            </p:cNvSpPr>
            <p:nvPr/>
          </p:nvSpPr>
          <p:spPr bwMode="auto">
            <a:xfrm>
              <a:off x="2971800" y="3886200"/>
              <a:ext cx="1132041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n-US" sz="1600" b="1">
                  <a:latin typeface="Times New Roman" pitchFamily="18" charset="0"/>
                  <a:cs typeface="Times New Roman" pitchFamily="18" charset="0"/>
                </a:rPr>
                <a:t>Long-term</a:t>
              </a:r>
            </a:p>
            <a:p>
              <a:pPr eaLnBrk="1" hangingPunct="1"/>
              <a:r>
                <a:rPr lang="en-US" sz="1600" b="1">
                  <a:latin typeface="Times New Roman" pitchFamily="18" charset="0"/>
                  <a:cs typeface="Times New Roman" pitchFamily="18" charset="0"/>
                </a:rPr>
                <a:t>attractor</a:t>
              </a:r>
            </a:p>
          </p:txBody>
        </p:sp>
        <p:sp>
          <p:nvSpPr>
            <p:cNvPr id="27662" name="TextBox 12"/>
            <p:cNvSpPr txBox="1">
              <a:spLocks noChangeArrowheads="1"/>
            </p:cNvSpPr>
            <p:nvPr/>
          </p:nvSpPr>
          <p:spPr bwMode="auto">
            <a:xfrm>
              <a:off x="6259359" y="3886200"/>
              <a:ext cx="1025409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n-US" sz="1600" b="1">
                  <a:latin typeface="Times New Roman" pitchFamily="18" charset="0"/>
                  <a:cs typeface="Times New Roman" pitchFamily="18" charset="0"/>
                </a:rPr>
                <a:t>Transient</a:t>
              </a:r>
            </a:p>
            <a:p>
              <a:pPr eaLnBrk="1" hangingPunct="1"/>
              <a:r>
                <a:rPr lang="en-US" sz="1600" b="1">
                  <a:latin typeface="Times New Roman" pitchFamily="18" charset="0"/>
                  <a:cs typeface="Times New Roman" pitchFamily="18" charset="0"/>
                </a:rPr>
                <a:t>behavior</a:t>
              </a:r>
            </a:p>
          </p:txBody>
        </p:sp>
        <p:cxnSp>
          <p:nvCxnSpPr>
            <p:cNvPr id="15" name="Straight Arrow Connector 14"/>
            <p:cNvCxnSpPr>
              <a:stCxn id="27661" idx="3"/>
            </p:cNvCxnSpPr>
            <p:nvPr/>
          </p:nvCxnSpPr>
          <p:spPr>
            <a:xfrm flipV="1">
              <a:off x="4103547" y="3733800"/>
              <a:ext cx="392096" cy="44450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Arrow Connector 16"/>
            <p:cNvCxnSpPr>
              <a:stCxn id="27662" idx="1"/>
            </p:cNvCxnSpPr>
            <p:nvPr/>
          </p:nvCxnSpPr>
          <p:spPr>
            <a:xfrm flipH="1" flipV="1">
              <a:off x="5867187" y="3657600"/>
              <a:ext cx="392097" cy="52070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aphicFrame>
          <p:nvGraphicFramePr>
            <p:cNvPr id="27665" name="Object 10"/>
            <p:cNvGraphicFramePr>
              <a:graphicFrameLocks noChangeAspect="1"/>
            </p:cNvGraphicFramePr>
            <p:nvPr/>
          </p:nvGraphicFramePr>
          <p:xfrm>
            <a:off x="3838631" y="4432300"/>
            <a:ext cx="1458858" cy="5207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7679" name="Equation" r:id="rId9" imgW="634725" imgH="228501" progId="Equation.3">
                    <p:embed/>
                  </p:oleObj>
                </mc:Choice>
                <mc:Fallback>
                  <p:oleObj name="Equation" r:id="rId9" imgW="634725" imgH="228501" progId="Equation.3">
                    <p:embed/>
                    <p:pic>
                      <p:nvPicPr>
                        <p:cNvPr id="0" name="Object 1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838631" y="4432300"/>
                          <a:ext cx="1458858" cy="5207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16" name="Group 15"/>
          <p:cNvGrpSpPr>
            <a:grpSpLocks/>
          </p:cNvGrpSpPr>
          <p:nvPr/>
        </p:nvGrpSpPr>
        <p:grpSpPr bwMode="auto">
          <a:xfrm>
            <a:off x="304800" y="4900613"/>
            <a:ext cx="8629650" cy="1336675"/>
            <a:chOff x="304800" y="4900612"/>
            <a:chExt cx="8629606" cy="1336120"/>
          </a:xfrm>
        </p:grpSpPr>
        <p:graphicFrame>
          <p:nvGraphicFramePr>
            <p:cNvPr id="27655" name="Object 11"/>
            <p:cNvGraphicFramePr>
              <a:graphicFrameLocks noChangeAspect="1"/>
            </p:cNvGraphicFramePr>
            <p:nvPr/>
          </p:nvGraphicFramePr>
          <p:xfrm>
            <a:off x="3089275" y="5348287"/>
            <a:ext cx="2682875" cy="36671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7680" name="Equation" r:id="rId11" imgW="1651000" imgH="228600" progId="Equation.3">
                    <p:embed/>
                  </p:oleObj>
                </mc:Choice>
                <mc:Fallback>
                  <p:oleObj name="Equation" r:id="rId11" imgW="1651000" imgH="228600" progId="Equation.3">
                    <p:embed/>
                    <p:pic>
                      <p:nvPicPr>
                        <p:cNvPr id="0" name="Object 1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089275" y="5348287"/>
                          <a:ext cx="2682875" cy="36671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7656" name="TextBox 17"/>
            <p:cNvSpPr txBox="1">
              <a:spLocks noChangeArrowheads="1"/>
            </p:cNvSpPr>
            <p:nvPr/>
          </p:nvSpPr>
          <p:spPr bwMode="auto">
            <a:xfrm>
              <a:off x="304800" y="4900612"/>
              <a:ext cx="8629606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n-US" b="1">
                  <a:latin typeface="Times New Roman" pitchFamily="18" charset="0"/>
                  <a:cs typeface="Times New Roman" pitchFamily="18" charset="0"/>
                </a:rPr>
                <a:t>The initial conditions affect the transient behavior, the long-term attractor is the same</a:t>
              </a:r>
            </a:p>
          </p:txBody>
        </p:sp>
        <p:sp>
          <p:nvSpPr>
            <p:cNvPr id="27657" name="TextBox 18"/>
            <p:cNvSpPr txBox="1">
              <a:spLocks noChangeArrowheads="1"/>
            </p:cNvSpPr>
            <p:nvPr/>
          </p:nvSpPr>
          <p:spPr bwMode="auto">
            <a:xfrm>
              <a:off x="2057400" y="5334000"/>
              <a:ext cx="800219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n-US" b="1">
                  <a:latin typeface="Times New Roman" pitchFamily="18" charset="0"/>
                  <a:cs typeface="Times New Roman" pitchFamily="18" charset="0"/>
                </a:rPr>
                <a:t>Hence</a:t>
              </a:r>
            </a:p>
          </p:txBody>
        </p:sp>
        <p:sp>
          <p:nvSpPr>
            <p:cNvPr id="27658" name="TextBox 20"/>
            <p:cNvSpPr txBox="1">
              <a:spLocks noChangeArrowheads="1"/>
            </p:cNvSpPr>
            <p:nvPr/>
          </p:nvSpPr>
          <p:spPr bwMode="auto">
            <a:xfrm>
              <a:off x="1295400" y="5867400"/>
              <a:ext cx="6252674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n-US" b="1">
                  <a:latin typeface="Times New Roman" pitchFamily="18" charset="0"/>
                  <a:cs typeface="Times New Roman" pitchFamily="18" charset="0"/>
                </a:rPr>
                <a:t>Thus the trajectories will converge after the transients die out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extBox 1"/>
          <p:cNvSpPr txBox="1">
            <a:spLocks noChangeArrowheads="1"/>
          </p:cNvSpPr>
          <p:nvPr/>
        </p:nvSpPr>
        <p:spPr bwMode="auto">
          <a:xfrm>
            <a:off x="1565275" y="152400"/>
            <a:ext cx="62071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2400" b="1">
                <a:latin typeface="Times New Roman" pitchFamily="18" charset="0"/>
                <a:cs typeface="Times New Roman" pitchFamily="18" charset="0"/>
              </a:rPr>
              <a:t>Convergence of Trajectories in Linear Motion</a:t>
            </a:r>
          </a:p>
        </p:txBody>
      </p:sp>
      <p:graphicFrame>
        <p:nvGraphicFramePr>
          <p:cNvPr id="28675" name="Object 4"/>
          <p:cNvGraphicFramePr>
            <a:graphicFrameLocks noChangeAspect="1"/>
          </p:cNvGraphicFramePr>
          <p:nvPr/>
        </p:nvGraphicFramePr>
        <p:xfrm>
          <a:off x="3048000" y="762000"/>
          <a:ext cx="2682875" cy="366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682" name="Equation" r:id="rId3" imgW="1651000" imgH="228600" progId="Equation.3">
                  <p:embed/>
                </p:oleObj>
              </mc:Choice>
              <mc:Fallback>
                <p:oleObj name="Equation" r:id="rId3" imgW="1651000" imgH="22860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0" y="762000"/>
                        <a:ext cx="2682875" cy="3667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676" name="Object 5"/>
          <p:cNvGraphicFramePr>
            <a:graphicFrameLocks noChangeAspect="1"/>
          </p:cNvGraphicFramePr>
          <p:nvPr/>
        </p:nvGraphicFramePr>
        <p:xfrm>
          <a:off x="2398713" y="1863725"/>
          <a:ext cx="3983037" cy="346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683" name="Equation" r:id="rId5" imgW="2451100" imgH="215900" progId="Equation.3">
                  <p:embed/>
                </p:oleObj>
              </mc:Choice>
              <mc:Fallback>
                <p:oleObj name="Equation" r:id="rId5" imgW="2451100" imgH="21590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98713" y="1863725"/>
                        <a:ext cx="3983037" cy="3460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8677" name="TextBox 4"/>
          <p:cNvSpPr txBox="1">
            <a:spLocks noChangeArrowheads="1"/>
          </p:cNvSpPr>
          <p:nvPr/>
        </p:nvSpPr>
        <p:spPr bwMode="auto">
          <a:xfrm>
            <a:off x="1630363" y="1295400"/>
            <a:ext cx="5532437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2000" b="1">
                <a:latin typeface="Times New Roman" pitchFamily="18" charset="0"/>
                <a:cs typeface="Times New Roman" pitchFamily="18" charset="0"/>
              </a:rPr>
              <a:t>Take the logarithm to magnify small differences..</a:t>
            </a:r>
          </a:p>
        </p:txBody>
      </p:sp>
      <p:sp>
        <p:nvSpPr>
          <p:cNvPr id="28678" name="TextBox 5"/>
          <p:cNvSpPr txBox="1">
            <a:spLocks noChangeArrowheads="1"/>
          </p:cNvSpPr>
          <p:nvPr/>
        </p:nvSpPr>
        <p:spPr bwMode="auto">
          <a:xfrm>
            <a:off x="609600" y="2738438"/>
            <a:ext cx="8283575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sz="2400" b="1">
                <a:latin typeface="Times New Roman" pitchFamily="18" charset="0"/>
                <a:cs typeface="Times New Roman" pitchFamily="18" charset="0"/>
              </a:rPr>
              <a:t>Plotting log</a:t>
            </a:r>
            <a:r>
              <a:rPr lang="en-US" sz="2400" b="1" baseline="-25000">
                <a:latin typeface="Times New Roman" pitchFamily="18" charset="0"/>
                <a:cs typeface="Times New Roman" pitchFamily="18" charset="0"/>
              </a:rPr>
              <a:t>10</a:t>
            </a:r>
            <a:r>
              <a:rPr lang="en-US" sz="2400" b="1">
                <a:latin typeface="Times New Roman" pitchFamily="18" charset="0"/>
                <a:cs typeface="Times New Roman" pitchFamily="18" charset="0"/>
              </a:rPr>
              <a:t>[|</a:t>
            </a:r>
            <a:r>
              <a:rPr lang="en-US" sz="2400" b="1">
                <a:latin typeface="Symbol" pitchFamily="18" charset="2"/>
                <a:cs typeface="Times New Roman" pitchFamily="18" charset="0"/>
              </a:rPr>
              <a:t>Df</a:t>
            </a:r>
            <a:r>
              <a:rPr lang="en-US" sz="2400" b="1">
                <a:latin typeface="Times New Roman" pitchFamily="18" charset="0"/>
                <a:cs typeface="Times New Roman" pitchFamily="18" charset="0"/>
              </a:rPr>
              <a:t>(t)|] vs. t should be a straight line of slope –</a:t>
            </a:r>
            <a:r>
              <a:rPr lang="en-US" sz="2400" b="1">
                <a:latin typeface="Symbol" pitchFamily="18" charset="2"/>
                <a:cs typeface="Times New Roman" pitchFamily="18" charset="0"/>
              </a:rPr>
              <a:t>b,</a:t>
            </a:r>
          </a:p>
          <a:p>
            <a:pPr algn="ctr" eaLnBrk="1" hangingPunct="1"/>
            <a:r>
              <a:rPr lang="en-US" sz="2400" b="1">
                <a:latin typeface="Times New Roman" pitchFamily="18" charset="0"/>
                <a:cs typeface="Times New Roman" pitchFamily="18" charset="0"/>
              </a:rPr>
              <a:t>plus some wiggles from the cos(</a:t>
            </a:r>
            <a:r>
              <a:rPr lang="en-US" sz="2400" b="1">
                <a:latin typeface="Symbol" pitchFamily="18" charset="2"/>
                <a:cs typeface="Times New Roman" pitchFamily="18" charset="0"/>
              </a:rPr>
              <a:t>w</a:t>
            </a:r>
            <a:r>
              <a:rPr lang="en-US" sz="2400" b="1" baseline="-2500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2400" b="1">
                <a:latin typeface="Times New Roman" pitchFamily="18" charset="0"/>
                <a:cs typeface="Times New Roman" pitchFamily="18" charset="0"/>
              </a:rPr>
              <a:t>t – </a:t>
            </a:r>
            <a:r>
              <a:rPr lang="en-US" sz="2400" b="1">
                <a:latin typeface="Symbol" pitchFamily="18" charset="2"/>
                <a:cs typeface="Times New Roman" pitchFamily="18" charset="0"/>
              </a:rPr>
              <a:t>d</a:t>
            </a:r>
            <a:r>
              <a:rPr lang="en-US" sz="2400" b="1" baseline="-2500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2400" b="1">
                <a:latin typeface="Times New Roman" pitchFamily="18" charset="0"/>
                <a:cs typeface="Times New Roman" pitchFamily="18" charset="0"/>
              </a:rPr>
              <a:t>) term</a:t>
            </a:r>
          </a:p>
        </p:txBody>
      </p:sp>
      <p:sp>
        <p:nvSpPr>
          <p:cNvPr id="28679" name="TextBox 6"/>
          <p:cNvSpPr txBox="1">
            <a:spLocks noChangeArrowheads="1"/>
          </p:cNvSpPr>
          <p:nvPr/>
        </p:nvSpPr>
        <p:spPr bwMode="auto">
          <a:xfrm>
            <a:off x="2133600" y="4419600"/>
            <a:ext cx="440213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2400" b="1">
                <a:latin typeface="Times New Roman" pitchFamily="18" charset="0"/>
                <a:cs typeface="Times New Roman" pitchFamily="18" charset="0"/>
              </a:rPr>
              <a:t>Note that log</a:t>
            </a:r>
            <a:r>
              <a:rPr lang="en-US" sz="2400" b="1" baseline="-25000">
                <a:latin typeface="Times New Roman" pitchFamily="18" charset="0"/>
                <a:cs typeface="Times New Roman" pitchFamily="18" charset="0"/>
              </a:rPr>
              <a:t>10</a:t>
            </a:r>
            <a:r>
              <a:rPr lang="en-US" sz="2400" b="1">
                <a:latin typeface="Times New Roman" pitchFamily="18" charset="0"/>
                <a:cs typeface="Times New Roman" pitchFamily="18" charset="0"/>
              </a:rPr>
              <a:t>[x] = log</a:t>
            </a:r>
            <a:r>
              <a:rPr lang="en-US" sz="2400" b="1" baseline="-25000">
                <a:latin typeface="Times New Roman" pitchFamily="18" charset="0"/>
                <a:cs typeface="Times New Roman" pitchFamily="18" charset="0"/>
              </a:rPr>
              <a:t>10</a:t>
            </a:r>
            <a:r>
              <a:rPr lang="en-US" sz="2400" b="1">
                <a:latin typeface="Times New Roman" pitchFamily="18" charset="0"/>
                <a:cs typeface="Times New Roman" pitchFamily="18" charset="0"/>
              </a:rPr>
              <a:t>[e] ln[x]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0188" y="1500188"/>
            <a:ext cx="6143625" cy="3857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699" name="TextBox 2"/>
          <p:cNvSpPr txBox="1">
            <a:spLocks noChangeArrowheads="1"/>
          </p:cNvSpPr>
          <p:nvPr/>
        </p:nvSpPr>
        <p:spPr bwMode="auto">
          <a:xfrm>
            <a:off x="8104188" y="6519863"/>
            <a:ext cx="1023937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600" b="1">
                <a:latin typeface="Times New Roman" pitchFamily="18" charset="0"/>
                <a:cs typeface="Times New Roman" pitchFamily="18" charset="0"/>
              </a:rPr>
              <a:t>Fig. 12.11</a:t>
            </a:r>
          </a:p>
        </p:txBody>
      </p:sp>
      <p:sp>
        <p:nvSpPr>
          <p:cNvPr id="29700" name="TextBox 3"/>
          <p:cNvSpPr txBox="1">
            <a:spLocks noChangeArrowheads="1"/>
          </p:cNvSpPr>
          <p:nvPr/>
        </p:nvSpPr>
        <p:spPr bwMode="auto">
          <a:xfrm>
            <a:off x="1143000" y="1066800"/>
            <a:ext cx="190023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2400" b="1">
                <a:latin typeface="Times New Roman" pitchFamily="18" charset="0"/>
                <a:cs typeface="Times New Roman" pitchFamily="18" charset="0"/>
              </a:rPr>
              <a:t>Log</a:t>
            </a:r>
            <a:r>
              <a:rPr lang="en-US" sz="2400" b="1" baseline="-25000">
                <a:latin typeface="Times New Roman" pitchFamily="18" charset="0"/>
                <a:cs typeface="Times New Roman" pitchFamily="18" charset="0"/>
              </a:rPr>
              <a:t>10</a:t>
            </a:r>
            <a:r>
              <a:rPr lang="en-US" sz="2400" b="1">
                <a:latin typeface="Times New Roman" pitchFamily="18" charset="0"/>
                <a:cs typeface="Times New Roman" pitchFamily="18" charset="0"/>
              </a:rPr>
              <a:t>[|</a:t>
            </a:r>
            <a:r>
              <a:rPr lang="en-US" sz="2400" b="1">
                <a:latin typeface="Symbol" pitchFamily="18" charset="2"/>
                <a:cs typeface="Times New Roman" pitchFamily="18" charset="0"/>
              </a:rPr>
              <a:t>Df</a:t>
            </a:r>
            <a:r>
              <a:rPr lang="en-US" sz="2400" b="1">
                <a:latin typeface="Times New Roman" pitchFamily="18" charset="0"/>
                <a:cs typeface="Times New Roman" pitchFamily="18" charset="0"/>
              </a:rPr>
              <a:t>(t)|]</a:t>
            </a:r>
          </a:p>
        </p:txBody>
      </p:sp>
      <p:sp>
        <p:nvSpPr>
          <p:cNvPr id="29701" name="TextBox 4"/>
          <p:cNvSpPr txBox="1">
            <a:spLocks noChangeArrowheads="1"/>
          </p:cNvSpPr>
          <p:nvPr/>
        </p:nvSpPr>
        <p:spPr bwMode="auto">
          <a:xfrm>
            <a:off x="7678738" y="1412875"/>
            <a:ext cx="287337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2400" b="1">
                <a:latin typeface="Times New Roman" pitchFamily="18" charset="0"/>
                <a:cs typeface="Times New Roman" pitchFamily="18" charset="0"/>
              </a:rPr>
              <a:t>t</a:t>
            </a:r>
          </a:p>
        </p:txBody>
      </p:sp>
      <p:sp>
        <p:nvSpPr>
          <p:cNvPr id="29702" name="TextBox 5"/>
          <p:cNvSpPr txBox="1">
            <a:spLocks noChangeArrowheads="1"/>
          </p:cNvSpPr>
          <p:nvPr/>
        </p:nvSpPr>
        <p:spPr bwMode="auto">
          <a:xfrm>
            <a:off x="4876800" y="1981200"/>
            <a:ext cx="102393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2400" b="1">
                <a:solidFill>
                  <a:srgbClr val="FF0000"/>
                </a:solidFill>
                <a:latin typeface="Symbol" pitchFamily="18" charset="2"/>
                <a:cs typeface="Times New Roman" pitchFamily="18" charset="0"/>
              </a:rPr>
              <a:t>g</a:t>
            </a:r>
            <a:r>
              <a:rPr lang="en-US" sz="2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= 0.1</a:t>
            </a:r>
          </a:p>
        </p:txBody>
      </p:sp>
      <p:sp>
        <p:nvSpPr>
          <p:cNvPr id="29703" name="TextBox 6"/>
          <p:cNvSpPr txBox="1">
            <a:spLocks noChangeArrowheads="1"/>
          </p:cNvSpPr>
          <p:nvPr/>
        </p:nvSpPr>
        <p:spPr bwMode="auto">
          <a:xfrm>
            <a:off x="4114800" y="2357438"/>
            <a:ext cx="276225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2400" b="1">
                <a:latin typeface="Symbol" pitchFamily="18" charset="2"/>
                <a:cs typeface="Times New Roman" pitchFamily="18" charset="0"/>
              </a:rPr>
              <a:t>Df</a:t>
            </a:r>
            <a:r>
              <a:rPr lang="en-US" sz="2400" b="1">
                <a:latin typeface="Times New Roman" pitchFamily="18" charset="0"/>
                <a:cs typeface="Times New Roman" pitchFamily="18" charset="0"/>
              </a:rPr>
              <a:t>(0) = 0.1 Radians</a:t>
            </a:r>
          </a:p>
        </p:txBody>
      </p:sp>
      <p:sp>
        <p:nvSpPr>
          <p:cNvPr id="29704" name="TextBox 7"/>
          <p:cNvSpPr txBox="1">
            <a:spLocks noChangeArrowheads="1"/>
          </p:cNvSpPr>
          <p:nvPr/>
        </p:nvSpPr>
        <p:spPr bwMode="auto">
          <a:xfrm>
            <a:off x="1565275" y="152400"/>
            <a:ext cx="62071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2400" b="1">
                <a:latin typeface="Times New Roman" pitchFamily="18" charset="0"/>
                <a:cs typeface="Times New Roman" pitchFamily="18" charset="0"/>
              </a:rPr>
              <a:t>Convergence of Trajectories in Linear Motion</a:t>
            </a:r>
          </a:p>
        </p:txBody>
      </p:sp>
      <p:sp>
        <p:nvSpPr>
          <p:cNvPr id="29705" name="TextBox 8"/>
          <p:cNvSpPr txBox="1">
            <a:spLocks noChangeArrowheads="1"/>
          </p:cNvSpPr>
          <p:nvPr/>
        </p:nvSpPr>
        <p:spPr bwMode="auto">
          <a:xfrm>
            <a:off x="454025" y="5387975"/>
            <a:ext cx="828833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sz="2000" b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The trajectories converge quickly for the small driving force (~ linear) case</a:t>
            </a:r>
            <a:endParaRPr lang="en-US" sz="2000" b="1">
              <a:solidFill>
                <a:srgbClr val="00B050"/>
              </a:solidFill>
              <a:latin typeface="Symbol" pitchFamily="18" charset="2"/>
              <a:cs typeface="Times New Roman" pitchFamily="18" charset="0"/>
            </a:endParaRPr>
          </a:p>
        </p:txBody>
      </p:sp>
      <p:sp>
        <p:nvSpPr>
          <p:cNvPr id="29706" name="TextBox 9"/>
          <p:cNvSpPr txBox="1">
            <a:spLocks noChangeArrowheads="1"/>
          </p:cNvSpPr>
          <p:nvPr/>
        </p:nvSpPr>
        <p:spPr bwMode="auto">
          <a:xfrm>
            <a:off x="-61913" y="5772150"/>
            <a:ext cx="917416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sz="2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This shows that the linear oscillator is essentially </a:t>
            </a:r>
            <a:r>
              <a:rPr lang="en-US" sz="2000" b="1" u="sng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insensitiv</a:t>
            </a:r>
            <a:r>
              <a:rPr lang="en-US" sz="2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 to its initial conditions!</a:t>
            </a:r>
            <a:endParaRPr lang="en-US" sz="2000" b="1">
              <a:solidFill>
                <a:srgbClr val="FF0000"/>
              </a:solidFill>
              <a:latin typeface="Symbol" pitchFamily="18" charset="2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7788" y="1306513"/>
            <a:ext cx="6424612" cy="4103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23" name="TextBox 2"/>
          <p:cNvSpPr txBox="1">
            <a:spLocks noChangeArrowheads="1"/>
          </p:cNvSpPr>
          <p:nvPr/>
        </p:nvSpPr>
        <p:spPr bwMode="auto">
          <a:xfrm>
            <a:off x="838200" y="914400"/>
            <a:ext cx="190023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2400" b="1">
                <a:latin typeface="Times New Roman" pitchFamily="18" charset="0"/>
                <a:cs typeface="Times New Roman" pitchFamily="18" charset="0"/>
              </a:rPr>
              <a:t>Log</a:t>
            </a:r>
            <a:r>
              <a:rPr lang="en-US" sz="2400" b="1" baseline="-25000">
                <a:latin typeface="Times New Roman" pitchFamily="18" charset="0"/>
                <a:cs typeface="Times New Roman" pitchFamily="18" charset="0"/>
              </a:rPr>
              <a:t>10</a:t>
            </a:r>
            <a:r>
              <a:rPr lang="en-US" sz="2400" b="1">
                <a:latin typeface="Times New Roman" pitchFamily="18" charset="0"/>
                <a:cs typeface="Times New Roman" pitchFamily="18" charset="0"/>
              </a:rPr>
              <a:t>[|</a:t>
            </a:r>
            <a:r>
              <a:rPr lang="en-US" sz="2400" b="1">
                <a:latin typeface="Symbol" pitchFamily="18" charset="2"/>
                <a:cs typeface="Times New Roman" pitchFamily="18" charset="0"/>
              </a:rPr>
              <a:t>Df</a:t>
            </a:r>
            <a:r>
              <a:rPr lang="en-US" sz="2400" b="1">
                <a:latin typeface="Times New Roman" pitchFamily="18" charset="0"/>
                <a:cs typeface="Times New Roman" pitchFamily="18" charset="0"/>
              </a:rPr>
              <a:t>(t)|]</a:t>
            </a:r>
          </a:p>
        </p:txBody>
      </p:sp>
      <p:sp>
        <p:nvSpPr>
          <p:cNvPr id="30724" name="TextBox 3"/>
          <p:cNvSpPr txBox="1">
            <a:spLocks noChangeArrowheads="1"/>
          </p:cNvSpPr>
          <p:nvPr/>
        </p:nvSpPr>
        <p:spPr bwMode="auto">
          <a:xfrm>
            <a:off x="7789863" y="1233488"/>
            <a:ext cx="287337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2400" b="1">
                <a:latin typeface="Times New Roman" pitchFamily="18" charset="0"/>
                <a:cs typeface="Times New Roman" pitchFamily="18" charset="0"/>
              </a:rPr>
              <a:t>t</a:t>
            </a:r>
          </a:p>
        </p:txBody>
      </p:sp>
      <p:sp>
        <p:nvSpPr>
          <p:cNvPr id="30725" name="TextBox 4"/>
          <p:cNvSpPr txBox="1">
            <a:spLocks noChangeArrowheads="1"/>
          </p:cNvSpPr>
          <p:nvPr/>
        </p:nvSpPr>
        <p:spPr bwMode="auto">
          <a:xfrm>
            <a:off x="5391150" y="1801813"/>
            <a:ext cx="1177925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2400" b="1">
                <a:solidFill>
                  <a:srgbClr val="FF0000"/>
                </a:solidFill>
                <a:latin typeface="Symbol" pitchFamily="18" charset="2"/>
                <a:cs typeface="Times New Roman" pitchFamily="18" charset="0"/>
              </a:rPr>
              <a:t>g</a:t>
            </a:r>
            <a:r>
              <a:rPr lang="en-US" sz="2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= 1.07</a:t>
            </a:r>
          </a:p>
        </p:txBody>
      </p:sp>
      <p:sp>
        <p:nvSpPr>
          <p:cNvPr id="30726" name="TextBox 5"/>
          <p:cNvSpPr txBox="1">
            <a:spLocks noChangeArrowheads="1"/>
          </p:cNvSpPr>
          <p:nvPr/>
        </p:nvSpPr>
        <p:spPr bwMode="auto">
          <a:xfrm>
            <a:off x="4629150" y="2178050"/>
            <a:ext cx="27622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2400" b="1">
                <a:latin typeface="Symbol" pitchFamily="18" charset="2"/>
                <a:cs typeface="Times New Roman" pitchFamily="18" charset="0"/>
              </a:rPr>
              <a:t>Df</a:t>
            </a:r>
            <a:r>
              <a:rPr lang="en-US" sz="2400" b="1">
                <a:latin typeface="Times New Roman" pitchFamily="18" charset="0"/>
                <a:cs typeface="Times New Roman" pitchFamily="18" charset="0"/>
              </a:rPr>
              <a:t>(0) = 0.1 Radians</a:t>
            </a:r>
          </a:p>
        </p:txBody>
      </p:sp>
      <p:sp>
        <p:nvSpPr>
          <p:cNvPr id="30727" name="TextBox 6"/>
          <p:cNvSpPr txBox="1">
            <a:spLocks noChangeArrowheads="1"/>
          </p:cNvSpPr>
          <p:nvPr/>
        </p:nvSpPr>
        <p:spPr bwMode="auto">
          <a:xfrm>
            <a:off x="1219200" y="71438"/>
            <a:ext cx="64516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2400" b="1">
                <a:latin typeface="Times New Roman" pitchFamily="18" charset="0"/>
                <a:cs typeface="Times New Roman" pitchFamily="18" charset="0"/>
              </a:rPr>
              <a:t>Convergence of Trajectories in Period-2 Motion</a:t>
            </a:r>
          </a:p>
        </p:txBody>
      </p:sp>
      <p:sp>
        <p:nvSpPr>
          <p:cNvPr id="30728" name="TextBox 7"/>
          <p:cNvSpPr txBox="1">
            <a:spLocks noChangeArrowheads="1"/>
          </p:cNvSpPr>
          <p:nvPr/>
        </p:nvSpPr>
        <p:spPr bwMode="auto">
          <a:xfrm>
            <a:off x="1427163" y="5387975"/>
            <a:ext cx="63404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sz="2000" b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The trajectories converge more slowly, but still converge</a:t>
            </a:r>
            <a:endParaRPr lang="en-US" sz="2000" b="1">
              <a:solidFill>
                <a:srgbClr val="00B050"/>
              </a:solidFill>
              <a:latin typeface="Symbol" pitchFamily="18" charset="2"/>
              <a:cs typeface="Times New Roman" pitchFamily="18" charset="0"/>
            </a:endParaRPr>
          </a:p>
        </p:txBody>
      </p:sp>
      <p:sp>
        <p:nvSpPr>
          <p:cNvPr id="30729" name="TextBox 8"/>
          <p:cNvSpPr txBox="1">
            <a:spLocks noChangeArrowheads="1"/>
          </p:cNvSpPr>
          <p:nvPr/>
        </p:nvSpPr>
        <p:spPr bwMode="auto">
          <a:xfrm>
            <a:off x="8104188" y="6519863"/>
            <a:ext cx="1035050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600" b="1">
                <a:latin typeface="Times New Roman" pitchFamily="18" charset="0"/>
                <a:cs typeface="Times New Roman" pitchFamily="18" charset="0"/>
              </a:rPr>
              <a:t>Fig. 12.12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5"/>
          <p:cNvSpPr>
            <a:spLocks noChangeArrowheads="1"/>
          </p:cNvSpPr>
          <p:nvPr/>
        </p:nvSpPr>
        <p:spPr bwMode="auto">
          <a:xfrm>
            <a:off x="2895600" y="914400"/>
            <a:ext cx="4953000" cy="5181600"/>
          </a:xfrm>
          <a:prstGeom prst="rect">
            <a:avLst/>
          </a:prstGeom>
          <a:solidFill>
            <a:srgbClr val="FF99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099" name="Rectangle 6"/>
          <p:cNvSpPr>
            <a:spLocks noChangeArrowheads="1"/>
          </p:cNvSpPr>
          <p:nvPr/>
        </p:nvSpPr>
        <p:spPr bwMode="auto">
          <a:xfrm>
            <a:off x="1371600" y="5029200"/>
            <a:ext cx="1524000" cy="1066800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100" name="Rectangle 7"/>
          <p:cNvSpPr>
            <a:spLocks noChangeArrowheads="1"/>
          </p:cNvSpPr>
          <p:nvPr/>
        </p:nvSpPr>
        <p:spPr bwMode="auto">
          <a:xfrm>
            <a:off x="3886200" y="2819400"/>
            <a:ext cx="2895600" cy="266700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101" name="Text Box 8"/>
          <p:cNvSpPr txBox="1">
            <a:spLocks noChangeArrowheads="1"/>
          </p:cNvSpPr>
          <p:nvPr/>
        </p:nvSpPr>
        <p:spPr bwMode="auto">
          <a:xfrm>
            <a:off x="1676400" y="5334000"/>
            <a:ext cx="990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/>
              <a:t>Linear</a:t>
            </a:r>
          </a:p>
        </p:txBody>
      </p:sp>
      <p:sp>
        <p:nvSpPr>
          <p:cNvPr id="4102" name="Text Box 9"/>
          <p:cNvSpPr txBox="1">
            <a:spLocks noChangeArrowheads="1"/>
          </p:cNvSpPr>
          <p:nvPr/>
        </p:nvSpPr>
        <p:spPr bwMode="auto">
          <a:xfrm>
            <a:off x="4038600" y="1447800"/>
            <a:ext cx="2667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4400"/>
              <a:t>Nonlinear</a:t>
            </a:r>
          </a:p>
        </p:txBody>
      </p:sp>
      <p:sp>
        <p:nvSpPr>
          <p:cNvPr id="4103" name="Text Box 10"/>
          <p:cNvSpPr txBox="1">
            <a:spLocks noChangeArrowheads="1"/>
          </p:cNvSpPr>
          <p:nvPr/>
        </p:nvSpPr>
        <p:spPr bwMode="auto">
          <a:xfrm>
            <a:off x="4572000" y="3810000"/>
            <a:ext cx="16002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3200">
                <a:solidFill>
                  <a:schemeClr val="bg1"/>
                </a:solidFill>
              </a:rPr>
              <a:t>Chaotic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0188" y="1638300"/>
            <a:ext cx="6143625" cy="392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47" name="TextBox 2"/>
          <p:cNvSpPr txBox="1">
            <a:spLocks noChangeArrowheads="1"/>
          </p:cNvSpPr>
          <p:nvPr/>
        </p:nvSpPr>
        <p:spPr bwMode="auto">
          <a:xfrm>
            <a:off x="838200" y="1138238"/>
            <a:ext cx="1900238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2400" b="1">
                <a:latin typeface="Times New Roman" pitchFamily="18" charset="0"/>
                <a:cs typeface="Times New Roman" pitchFamily="18" charset="0"/>
              </a:rPr>
              <a:t>Log</a:t>
            </a:r>
            <a:r>
              <a:rPr lang="en-US" sz="2400" b="1" baseline="-25000">
                <a:latin typeface="Times New Roman" pitchFamily="18" charset="0"/>
                <a:cs typeface="Times New Roman" pitchFamily="18" charset="0"/>
              </a:rPr>
              <a:t>10</a:t>
            </a:r>
            <a:r>
              <a:rPr lang="en-US" sz="2400" b="1">
                <a:latin typeface="Times New Roman" pitchFamily="18" charset="0"/>
                <a:cs typeface="Times New Roman" pitchFamily="18" charset="0"/>
              </a:rPr>
              <a:t>[|</a:t>
            </a:r>
            <a:r>
              <a:rPr lang="en-US" sz="2400" b="1">
                <a:latin typeface="Symbol" pitchFamily="18" charset="2"/>
                <a:cs typeface="Times New Roman" pitchFamily="18" charset="0"/>
              </a:rPr>
              <a:t>Df</a:t>
            </a:r>
            <a:r>
              <a:rPr lang="en-US" sz="2400" b="1">
                <a:latin typeface="Times New Roman" pitchFamily="18" charset="0"/>
                <a:cs typeface="Times New Roman" pitchFamily="18" charset="0"/>
              </a:rPr>
              <a:t>(t)|]</a:t>
            </a:r>
          </a:p>
        </p:txBody>
      </p:sp>
      <p:sp>
        <p:nvSpPr>
          <p:cNvPr id="31748" name="TextBox 3"/>
          <p:cNvSpPr txBox="1">
            <a:spLocks noChangeArrowheads="1"/>
          </p:cNvSpPr>
          <p:nvPr/>
        </p:nvSpPr>
        <p:spPr bwMode="auto">
          <a:xfrm>
            <a:off x="7678738" y="2052638"/>
            <a:ext cx="287337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2400" b="1">
                <a:latin typeface="Times New Roman" pitchFamily="18" charset="0"/>
                <a:cs typeface="Times New Roman" pitchFamily="18" charset="0"/>
              </a:rPr>
              <a:t>t</a:t>
            </a:r>
          </a:p>
        </p:txBody>
      </p:sp>
      <p:sp>
        <p:nvSpPr>
          <p:cNvPr id="31749" name="TextBox 4"/>
          <p:cNvSpPr txBox="1">
            <a:spLocks noChangeArrowheads="1"/>
          </p:cNvSpPr>
          <p:nvPr/>
        </p:nvSpPr>
        <p:spPr bwMode="auto">
          <a:xfrm>
            <a:off x="4419600" y="990600"/>
            <a:ext cx="133191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2400" b="1">
                <a:solidFill>
                  <a:srgbClr val="FF0000"/>
                </a:solidFill>
                <a:latin typeface="Symbol" pitchFamily="18" charset="2"/>
                <a:cs typeface="Times New Roman" pitchFamily="18" charset="0"/>
              </a:rPr>
              <a:t>g</a:t>
            </a:r>
            <a:r>
              <a:rPr lang="en-US" sz="2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= 1.105</a:t>
            </a:r>
          </a:p>
        </p:txBody>
      </p:sp>
      <p:sp>
        <p:nvSpPr>
          <p:cNvPr id="31750" name="TextBox 5"/>
          <p:cNvSpPr txBox="1">
            <a:spLocks noChangeArrowheads="1"/>
          </p:cNvSpPr>
          <p:nvPr/>
        </p:nvSpPr>
        <p:spPr bwMode="auto">
          <a:xfrm>
            <a:off x="3657600" y="1366838"/>
            <a:ext cx="3224213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2400" b="1">
                <a:latin typeface="Symbol" pitchFamily="18" charset="2"/>
                <a:cs typeface="Times New Roman" pitchFamily="18" charset="0"/>
              </a:rPr>
              <a:t>Df</a:t>
            </a:r>
            <a:r>
              <a:rPr lang="en-US" sz="2400" b="1">
                <a:latin typeface="Times New Roman" pitchFamily="18" charset="0"/>
                <a:cs typeface="Times New Roman" pitchFamily="18" charset="0"/>
              </a:rPr>
              <a:t>(0) = 0.0001 Radians</a:t>
            </a:r>
          </a:p>
        </p:txBody>
      </p:sp>
      <p:sp>
        <p:nvSpPr>
          <p:cNvPr id="31751" name="TextBox 6"/>
          <p:cNvSpPr txBox="1">
            <a:spLocks noChangeArrowheads="1"/>
          </p:cNvSpPr>
          <p:nvPr/>
        </p:nvSpPr>
        <p:spPr bwMode="auto">
          <a:xfrm>
            <a:off x="1509713" y="147638"/>
            <a:ext cx="6110287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2400" b="1" u="sng">
                <a:latin typeface="Times New Roman" pitchFamily="18" charset="0"/>
                <a:cs typeface="Times New Roman" pitchFamily="18" charset="0"/>
              </a:rPr>
              <a:t>Divergence</a:t>
            </a:r>
            <a:r>
              <a:rPr lang="en-US" sz="2400" b="1">
                <a:latin typeface="Times New Roman" pitchFamily="18" charset="0"/>
                <a:cs typeface="Times New Roman" pitchFamily="18" charset="0"/>
              </a:rPr>
              <a:t> of Trajectories in </a:t>
            </a:r>
            <a:r>
              <a:rPr lang="en-US" sz="2400" b="1" u="sng">
                <a:latin typeface="Times New Roman" pitchFamily="18" charset="0"/>
                <a:cs typeface="Times New Roman" pitchFamily="18" charset="0"/>
              </a:rPr>
              <a:t>Chaotic</a:t>
            </a:r>
            <a:r>
              <a:rPr lang="en-US" sz="2400" b="1">
                <a:latin typeface="Times New Roman" pitchFamily="18" charset="0"/>
                <a:cs typeface="Times New Roman" pitchFamily="18" charset="0"/>
              </a:rPr>
              <a:t> Motion</a:t>
            </a:r>
          </a:p>
        </p:txBody>
      </p:sp>
      <p:sp>
        <p:nvSpPr>
          <p:cNvPr id="31752" name="TextBox 7"/>
          <p:cNvSpPr txBox="1">
            <a:spLocks noChangeArrowheads="1"/>
          </p:cNvSpPr>
          <p:nvPr/>
        </p:nvSpPr>
        <p:spPr bwMode="auto">
          <a:xfrm>
            <a:off x="-103188" y="5543550"/>
            <a:ext cx="9402763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sz="2000" b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The trajectories diverge, even when very close initially</a:t>
            </a:r>
          </a:p>
          <a:p>
            <a:pPr algn="ctr" eaLnBrk="1" hangingPunct="1"/>
            <a:r>
              <a:rPr lang="en-US" sz="2000" b="1">
                <a:latin typeface="Symbol" pitchFamily="18" charset="2"/>
                <a:cs typeface="Times New Roman" pitchFamily="18" charset="0"/>
              </a:rPr>
              <a:t>Df</a:t>
            </a:r>
            <a:r>
              <a:rPr lang="en-US" sz="2000" b="1">
                <a:latin typeface="Times New Roman" pitchFamily="18" charset="0"/>
                <a:cs typeface="Times New Roman" pitchFamily="18" charset="0"/>
              </a:rPr>
              <a:t>(16) ~ </a:t>
            </a:r>
            <a:r>
              <a:rPr lang="en-US" sz="2000" b="1">
                <a:latin typeface="Symbol" pitchFamily="18" charset="2"/>
                <a:cs typeface="Times New Roman" pitchFamily="18" charset="0"/>
              </a:rPr>
              <a:t>p</a:t>
            </a:r>
            <a:r>
              <a:rPr lang="en-US" sz="2000" b="1">
                <a:latin typeface="Times New Roman" pitchFamily="18" charset="0"/>
                <a:cs typeface="Times New Roman" pitchFamily="18" charset="0"/>
              </a:rPr>
              <a:t>, so there is essentially complete loss of correlation between the pendulums</a:t>
            </a:r>
            <a:endParaRPr lang="en-US" sz="2000" b="1">
              <a:solidFill>
                <a:srgbClr val="00B050"/>
              </a:solidFill>
              <a:latin typeface="Symbol" pitchFamily="18" charset="2"/>
              <a:cs typeface="Times New Roman" pitchFamily="18" charset="0"/>
            </a:endParaRPr>
          </a:p>
        </p:txBody>
      </p:sp>
      <p:sp>
        <p:nvSpPr>
          <p:cNvPr id="31753" name="TextBox 8"/>
          <p:cNvSpPr txBox="1">
            <a:spLocks noChangeArrowheads="1"/>
          </p:cNvSpPr>
          <p:nvPr/>
        </p:nvSpPr>
        <p:spPr bwMode="auto">
          <a:xfrm>
            <a:off x="8104188" y="6519863"/>
            <a:ext cx="1035050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600" b="1">
                <a:latin typeface="Times New Roman" pitchFamily="18" charset="0"/>
                <a:cs typeface="Times New Roman" pitchFamily="18" charset="0"/>
              </a:rPr>
              <a:t>Fig. 12.13</a:t>
            </a:r>
          </a:p>
        </p:txBody>
      </p:sp>
      <p:sp>
        <p:nvSpPr>
          <p:cNvPr id="10" name="Right Arrow 9"/>
          <p:cNvSpPr/>
          <p:nvPr/>
        </p:nvSpPr>
        <p:spPr>
          <a:xfrm>
            <a:off x="865188" y="4322763"/>
            <a:ext cx="533400" cy="152400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1755" name="TextBox 10"/>
          <p:cNvSpPr txBox="1">
            <a:spLocks noChangeArrowheads="1"/>
          </p:cNvSpPr>
          <p:nvPr/>
        </p:nvSpPr>
        <p:spPr bwMode="auto">
          <a:xfrm>
            <a:off x="5105400" y="4198938"/>
            <a:ext cx="3800475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600" b="1">
                <a:latin typeface="Times New Roman" pitchFamily="18" charset="0"/>
                <a:cs typeface="Times New Roman" pitchFamily="18" charset="0"/>
              </a:rPr>
              <a:t>If the motion remains bounded, as it does</a:t>
            </a:r>
          </a:p>
          <a:p>
            <a:pPr eaLnBrk="1" hangingPunct="1"/>
            <a:r>
              <a:rPr lang="en-US" sz="1600" b="1">
                <a:latin typeface="Times New Roman" pitchFamily="18" charset="0"/>
                <a:cs typeface="Times New Roman" pitchFamily="18" charset="0"/>
              </a:rPr>
              <a:t>in this case, then </a:t>
            </a:r>
            <a:r>
              <a:rPr lang="en-US" sz="1600" b="1">
                <a:latin typeface="Symbol" pitchFamily="18" charset="2"/>
                <a:cs typeface="Times New Roman" pitchFamily="18" charset="0"/>
              </a:rPr>
              <a:t>Df</a:t>
            </a:r>
            <a:r>
              <a:rPr lang="en-US" sz="1600" b="1">
                <a:latin typeface="Times New Roman" pitchFamily="18" charset="0"/>
                <a:cs typeface="Times New Roman" pitchFamily="18" charset="0"/>
              </a:rPr>
              <a:t> can never exceed 2</a:t>
            </a:r>
            <a:r>
              <a:rPr lang="en-US" sz="1600" b="1">
                <a:latin typeface="Symbol" pitchFamily="18" charset="2"/>
                <a:cs typeface="Times New Roman" pitchFamily="18" charset="0"/>
              </a:rPr>
              <a:t>p</a:t>
            </a:r>
            <a:r>
              <a:rPr lang="en-US" sz="1600" b="1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eaLnBrk="1" hangingPunct="1"/>
            <a:r>
              <a:rPr lang="en-US" sz="1600" b="1">
                <a:latin typeface="Times New Roman" pitchFamily="18" charset="0"/>
                <a:cs typeface="Times New Roman" pitchFamily="18" charset="0"/>
              </a:rPr>
              <a:t>Hence this plot will saturate</a:t>
            </a: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1912938" y="6248400"/>
            <a:ext cx="5478462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2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Extreme Sensitivity to Initial Conditions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extBox 1"/>
          <p:cNvSpPr txBox="1">
            <a:spLocks noChangeArrowheads="1"/>
          </p:cNvSpPr>
          <p:nvPr/>
        </p:nvSpPr>
        <p:spPr bwMode="auto">
          <a:xfrm>
            <a:off x="2735263" y="147638"/>
            <a:ext cx="3436937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2400" b="1">
                <a:latin typeface="Times New Roman" pitchFamily="18" charset="0"/>
                <a:cs typeface="Times New Roman" pitchFamily="18" charset="0"/>
              </a:rPr>
              <a:t>The Lyapunov Exponent</a:t>
            </a:r>
          </a:p>
        </p:txBody>
      </p:sp>
      <p:graphicFrame>
        <p:nvGraphicFramePr>
          <p:cNvPr id="32771" name="Object 4"/>
          <p:cNvGraphicFramePr>
            <a:graphicFrameLocks noChangeAspect="1"/>
          </p:cNvGraphicFramePr>
          <p:nvPr/>
        </p:nvGraphicFramePr>
        <p:xfrm>
          <a:off x="3060700" y="685800"/>
          <a:ext cx="2425700" cy="715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778" name="Equation" r:id="rId3" imgW="850531" imgH="253890" progId="Equation.3">
                  <p:embed/>
                </p:oleObj>
              </mc:Choice>
              <mc:Fallback>
                <p:oleObj name="Equation" r:id="rId3" imgW="850531" imgH="25389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60700" y="685800"/>
                        <a:ext cx="2425700" cy="7159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2772" name="TextBox 3"/>
          <p:cNvSpPr txBox="1">
            <a:spLocks noChangeArrowheads="1"/>
          </p:cNvSpPr>
          <p:nvPr/>
        </p:nvSpPr>
        <p:spPr bwMode="auto">
          <a:xfrm>
            <a:off x="2649538" y="1752600"/>
            <a:ext cx="3294062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2400" b="1">
                <a:latin typeface="Symbol" pitchFamily="18" charset="2"/>
                <a:cs typeface="Times New Roman" pitchFamily="18" charset="0"/>
              </a:rPr>
              <a:t>l</a:t>
            </a:r>
            <a:r>
              <a:rPr lang="en-US" sz="2400" b="1">
                <a:latin typeface="Times New Roman" pitchFamily="18" charset="0"/>
                <a:cs typeface="Times New Roman" pitchFamily="18" charset="0"/>
              </a:rPr>
              <a:t> = Lyapunov exponent</a:t>
            </a:r>
          </a:p>
        </p:txBody>
      </p:sp>
      <p:sp>
        <p:nvSpPr>
          <p:cNvPr id="32773" name="TextBox 4"/>
          <p:cNvSpPr txBox="1">
            <a:spLocks noChangeArrowheads="1"/>
          </p:cNvSpPr>
          <p:nvPr/>
        </p:nvSpPr>
        <p:spPr bwMode="auto">
          <a:xfrm>
            <a:off x="1752600" y="2667000"/>
            <a:ext cx="541496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2400" b="1">
                <a:latin typeface="Symbol" pitchFamily="18" charset="2"/>
                <a:cs typeface="Times New Roman" pitchFamily="18" charset="0"/>
              </a:rPr>
              <a:t>l</a:t>
            </a:r>
            <a:r>
              <a:rPr lang="en-US" sz="2400" b="1">
                <a:latin typeface="Times New Roman" pitchFamily="18" charset="0"/>
                <a:cs typeface="Times New Roman" pitchFamily="18" charset="0"/>
              </a:rPr>
              <a:t> &lt; 0:   periodic motion in the long term</a:t>
            </a:r>
          </a:p>
        </p:txBody>
      </p:sp>
      <p:sp>
        <p:nvSpPr>
          <p:cNvPr id="32774" name="TextBox 5"/>
          <p:cNvSpPr txBox="1">
            <a:spLocks noChangeArrowheads="1"/>
          </p:cNvSpPr>
          <p:nvPr/>
        </p:nvSpPr>
        <p:spPr bwMode="auto">
          <a:xfrm>
            <a:off x="2741613" y="3271838"/>
            <a:ext cx="3109912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2400" b="1">
                <a:latin typeface="Symbol" pitchFamily="18" charset="2"/>
                <a:cs typeface="Times New Roman" pitchFamily="18" charset="0"/>
              </a:rPr>
              <a:t>l</a:t>
            </a:r>
            <a:r>
              <a:rPr lang="en-US" sz="2400" b="1">
                <a:latin typeface="Times New Roman" pitchFamily="18" charset="0"/>
                <a:cs typeface="Times New Roman" pitchFamily="18" charset="0"/>
              </a:rPr>
              <a:t> &gt; 0:   chaotic motion</a:t>
            </a:r>
          </a:p>
        </p:txBody>
      </p:sp>
      <p:graphicFrame>
        <p:nvGraphicFramePr>
          <p:cNvPr id="32775" name="Object 5"/>
          <p:cNvGraphicFramePr>
            <a:graphicFrameLocks noChangeAspect="1"/>
          </p:cNvGraphicFramePr>
          <p:nvPr/>
        </p:nvGraphicFramePr>
        <p:xfrm>
          <a:off x="6135688" y="896938"/>
          <a:ext cx="722312" cy="3222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779" name="Equation" r:id="rId5" imgW="393359" imgH="177646" progId="Equation.3">
                  <p:embed/>
                </p:oleObj>
              </mc:Choice>
              <mc:Fallback>
                <p:oleObj name="Equation" r:id="rId5" imgW="393359" imgH="177646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35688" y="896938"/>
                        <a:ext cx="722312" cy="3222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CN" smtClean="0"/>
              <a:t>Chaos</a:t>
            </a:r>
          </a:p>
        </p:txBody>
      </p:sp>
      <p:sp>
        <p:nvSpPr>
          <p:cNvPr id="33795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zh-CN" smtClean="0"/>
              <a:t>Nonperiodic</a:t>
            </a:r>
          </a:p>
          <a:p>
            <a:pPr eaLnBrk="1" hangingPunct="1"/>
            <a:r>
              <a:rPr lang="en-US" altLang="zh-CN" smtClean="0"/>
              <a:t>Sensitivity to initial conditions</a:t>
            </a:r>
          </a:p>
        </p:txBody>
      </p:sp>
      <p:pic>
        <p:nvPicPr>
          <p:cNvPr id="33796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804" t="32074" r="26932" b="29216"/>
          <a:stretch>
            <a:fillRect/>
          </a:stretch>
        </p:blipFill>
        <p:spPr bwMode="auto">
          <a:xfrm>
            <a:off x="6019800" y="2743200"/>
            <a:ext cx="2971800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5" name="Group 40"/>
          <p:cNvGraphicFramePr>
            <a:graphicFrameLocks noGrp="1"/>
          </p:cNvGraphicFramePr>
          <p:nvPr/>
        </p:nvGraphicFramePr>
        <p:xfrm>
          <a:off x="457200" y="3657600"/>
          <a:ext cx="6096000" cy="2322630"/>
        </p:xfrm>
        <a:graphic>
          <a:graphicData uri="http://schemas.openxmlformats.org/drawingml/2006/table">
            <a:tbl>
              <a:tblPr/>
              <a:tblGrid>
                <a:gridCol w="2032000"/>
                <a:gridCol w="2032000"/>
                <a:gridCol w="2032000"/>
              </a:tblGrid>
              <a:tr h="68888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altLang="zh-CN" sz="3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宋体" pitchFamily="2" charset="-122"/>
                        </a:rPr>
                        <a:t>Linear</a:t>
                      </a:r>
                    </a:p>
                  </a:txBody>
                  <a:tcPr marT="45714" marB="4571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altLang="zh-CN" sz="3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宋体" pitchFamily="2" charset="-122"/>
                        </a:rPr>
                        <a:t>Nonlinear</a:t>
                      </a: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altLang="zh-CN" sz="3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宋体" pitchFamily="2" charset="-122"/>
                        </a:rPr>
                        <a:t>Chaos</a:t>
                      </a: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</a:tr>
              <a:tr h="94475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altLang="zh-CN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宋体" pitchFamily="2" charset="-122"/>
                        </a:rPr>
                        <a:t>Drive period</a:t>
                      </a:r>
                    </a:p>
                  </a:txBody>
                  <a:tcPr marT="45714" marB="4571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altLang="zh-CN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宋体" pitchFamily="2" charset="-122"/>
                        </a:rPr>
                        <a:t>Period doubling</a:t>
                      </a: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altLang="zh-CN" sz="2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宋体" pitchFamily="2" charset="-122"/>
                        </a:rPr>
                        <a:t>Nonperiodic</a:t>
                      </a:r>
                      <a:endParaRPr kumimoji="0" lang="en-US" altLang="zh-CN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宋体" pitchFamily="2" charset="-122"/>
                      </a:endParaRP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</a:tr>
              <a:tr h="68888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lang="en-US" altLang="zh-TW" sz="2800" b="1" dirty="0" smtClean="0">
                          <a:latin typeface="Symbol" pitchFamily="18" charset="2"/>
                          <a:cs typeface="Times New Roman" pitchFamily="18" charset="0"/>
                        </a:rPr>
                        <a:t>l</a:t>
                      </a:r>
                      <a:r>
                        <a:rPr lang="en-US" altLang="zh-TW" sz="2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 &lt; 0</a:t>
                      </a:r>
                      <a:endParaRPr kumimoji="0" lang="en-US" altLang="zh-CN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宋体" pitchFamily="2" charset="-122"/>
                      </a:endParaRPr>
                    </a:p>
                  </a:txBody>
                  <a:tcPr marT="45714" marB="4571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lang="en-US" altLang="zh-TW" sz="2800" b="1" dirty="0" smtClean="0">
                          <a:latin typeface="Symbol" pitchFamily="18" charset="2"/>
                          <a:cs typeface="Times New Roman" pitchFamily="18" charset="0"/>
                        </a:rPr>
                        <a:t>l</a:t>
                      </a:r>
                      <a:r>
                        <a:rPr lang="en-US" altLang="zh-TW" sz="2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 &lt; 0</a:t>
                      </a:r>
                      <a:endParaRPr kumimoji="0" lang="en-US" altLang="zh-CN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宋体" pitchFamily="2" charset="-122"/>
                      </a:endParaRP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lang="en-US" altLang="zh-TW" sz="2800" b="1" dirty="0" smtClean="0">
                          <a:latin typeface="Symbol" pitchFamily="18" charset="2"/>
                          <a:cs typeface="Times New Roman" pitchFamily="18" charset="0"/>
                        </a:rPr>
                        <a:t>l</a:t>
                      </a:r>
                      <a:r>
                        <a:rPr lang="en-US" altLang="zh-TW" sz="2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 &gt; 0</a:t>
                      </a:r>
                      <a:endParaRPr kumimoji="0" lang="en-US" altLang="zh-CN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宋体" pitchFamily="2" charset="-122"/>
                      </a:endParaRP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8704263" y="1595438"/>
            <a:ext cx="287337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2400" b="1">
                <a:latin typeface="Times New Roman" pitchFamily="18" charset="0"/>
                <a:cs typeface="Times New Roman" pitchFamily="18" charset="0"/>
              </a:rPr>
              <a:t>t</a:t>
            </a: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1697038" y="1295400"/>
            <a:ext cx="11779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2400" b="1">
                <a:solidFill>
                  <a:srgbClr val="FF0000"/>
                </a:solidFill>
                <a:latin typeface="Symbol" pitchFamily="18" charset="2"/>
                <a:cs typeface="Times New Roman" pitchFamily="18" charset="0"/>
              </a:rPr>
              <a:t>g</a:t>
            </a:r>
            <a:r>
              <a:rPr lang="en-US" sz="2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= 1.13</a:t>
            </a: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5578475" y="914400"/>
            <a:ext cx="23463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b="1">
                <a:latin typeface="Symbol" pitchFamily="18" charset="2"/>
                <a:cs typeface="Times New Roman" pitchFamily="18" charset="0"/>
              </a:rPr>
              <a:t>Df</a:t>
            </a:r>
            <a:r>
              <a:rPr lang="en-US" b="1">
                <a:latin typeface="Times New Roman" pitchFamily="18" charset="0"/>
                <a:cs typeface="Times New Roman" pitchFamily="18" charset="0"/>
              </a:rPr>
              <a:t>(0) = 0.001 Radians</a:t>
            </a:r>
          </a:p>
        </p:txBody>
      </p:sp>
      <p:sp>
        <p:nvSpPr>
          <p:cNvPr id="34821" name="TextBox 5"/>
          <p:cNvSpPr txBox="1">
            <a:spLocks noChangeArrowheads="1"/>
          </p:cNvSpPr>
          <p:nvPr/>
        </p:nvSpPr>
        <p:spPr bwMode="auto">
          <a:xfrm>
            <a:off x="762000" y="147638"/>
            <a:ext cx="7710488" cy="769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sz="2400" b="1">
                <a:latin typeface="Times New Roman" pitchFamily="18" charset="0"/>
                <a:cs typeface="Times New Roman" pitchFamily="18" charset="0"/>
              </a:rPr>
              <a:t>What Happens if we Increase the Driving Force Further?</a:t>
            </a:r>
          </a:p>
          <a:p>
            <a:pPr algn="ctr" eaLnBrk="1" hangingPunct="1"/>
            <a:r>
              <a:rPr lang="en-US" sz="2000" b="1">
                <a:latin typeface="Times New Roman" pitchFamily="18" charset="0"/>
                <a:cs typeface="Times New Roman" pitchFamily="18" charset="0"/>
              </a:rPr>
              <a:t>Does the chaos become more intense?</a:t>
            </a: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8104188" y="6519863"/>
            <a:ext cx="1035050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600" b="1">
                <a:latin typeface="Times New Roman" pitchFamily="18" charset="0"/>
                <a:cs typeface="Times New Roman" pitchFamily="18" charset="0"/>
              </a:rPr>
              <a:t>Fig. 12.14</a:t>
            </a:r>
          </a:p>
        </p:txBody>
      </p:sp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238" y="1752600"/>
            <a:ext cx="4341812" cy="2605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152400" y="1300163"/>
            <a:ext cx="652463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2400" b="1">
                <a:latin typeface="Symbol" pitchFamily="18" charset="2"/>
                <a:cs typeface="Times New Roman" pitchFamily="18" charset="0"/>
              </a:rPr>
              <a:t>f</a:t>
            </a:r>
            <a:r>
              <a:rPr lang="en-US" sz="2400" b="1">
                <a:latin typeface="Times New Roman" pitchFamily="18" charset="0"/>
                <a:cs typeface="Times New Roman" pitchFamily="18" charset="0"/>
              </a:rPr>
              <a:t>(t)</a:t>
            </a: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4287838" y="3048000"/>
            <a:ext cx="287337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2400" b="1">
                <a:latin typeface="Times New Roman" pitchFamily="18" charset="0"/>
                <a:cs typeface="Times New Roman" pitchFamily="18" charset="0"/>
              </a:rPr>
              <a:t>t</a:t>
            </a:r>
          </a:p>
        </p:txBody>
      </p:sp>
      <p:pic>
        <p:nvPicPr>
          <p:cNvPr id="337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7100" y="1676400"/>
            <a:ext cx="4025900" cy="257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4419600" y="1447800"/>
            <a:ext cx="147161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b="1">
                <a:latin typeface="Times New Roman" pitchFamily="18" charset="0"/>
                <a:cs typeface="Times New Roman" pitchFamily="18" charset="0"/>
              </a:rPr>
              <a:t>Log</a:t>
            </a:r>
            <a:r>
              <a:rPr lang="en-US" b="1" baseline="-25000">
                <a:latin typeface="Times New Roman" pitchFamily="18" charset="0"/>
                <a:cs typeface="Times New Roman" pitchFamily="18" charset="0"/>
              </a:rPr>
              <a:t>10</a:t>
            </a:r>
            <a:r>
              <a:rPr lang="en-US" b="1">
                <a:latin typeface="Times New Roman" pitchFamily="18" charset="0"/>
                <a:cs typeface="Times New Roman" pitchFamily="18" charset="0"/>
              </a:rPr>
              <a:t>[|</a:t>
            </a:r>
            <a:r>
              <a:rPr lang="en-US" b="1">
                <a:latin typeface="Symbol" pitchFamily="18" charset="2"/>
                <a:cs typeface="Times New Roman" pitchFamily="18" charset="0"/>
              </a:rPr>
              <a:t>Df</a:t>
            </a:r>
            <a:r>
              <a:rPr lang="en-US" b="1">
                <a:latin typeface="Times New Roman" pitchFamily="18" charset="0"/>
                <a:cs typeface="Times New Roman" pitchFamily="18" charset="0"/>
              </a:rPr>
              <a:t>(t)|]</a:t>
            </a: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2286000" y="4648200"/>
            <a:ext cx="387826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2400" b="1">
                <a:latin typeface="Times New Roman" pitchFamily="18" charset="0"/>
                <a:cs typeface="Times New Roman" pitchFamily="18" charset="0"/>
              </a:rPr>
              <a:t>Period 3 motion re-appears!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7" grpId="0"/>
      <p:bldP spid="9" grpId="0"/>
      <p:bldP spid="10" grpId="0"/>
      <p:bldP spid="2" grpId="0"/>
      <p:bldP spid="12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8780463" y="2274888"/>
            <a:ext cx="287337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2400" b="1">
                <a:latin typeface="Times New Roman" pitchFamily="18" charset="0"/>
                <a:cs typeface="Times New Roman" pitchFamily="18" charset="0"/>
              </a:rPr>
              <a:t>t</a:t>
            </a:r>
          </a:p>
        </p:txBody>
      </p:sp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1697038" y="1295400"/>
            <a:ext cx="1331912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2400" b="1">
                <a:solidFill>
                  <a:srgbClr val="FF0000"/>
                </a:solidFill>
                <a:latin typeface="Symbol" pitchFamily="18" charset="2"/>
                <a:cs typeface="Times New Roman" pitchFamily="18" charset="0"/>
              </a:rPr>
              <a:t>g</a:t>
            </a:r>
            <a:r>
              <a:rPr lang="en-US" sz="2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= 1.503</a:t>
            </a: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5578475" y="914400"/>
            <a:ext cx="23463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b="1">
                <a:latin typeface="Symbol" pitchFamily="18" charset="2"/>
                <a:cs typeface="Times New Roman" pitchFamily="18" charset="0"/>
              </a:rPr>
              <a:t>Df</a:t>
            </a:r>
            <a:r>
              <a:rPr lang="en-US" b="1">
                <a:latin typeface="Times New Roman" pitchFamily="18" charset="0"/>
                <a:cs typeface="Times New Roman" pitchFamily="18" charset="0"/>
              </a:rPr>
              <a:t>(0) = 0.001 Radians</a:t>
            </a:r>
          </a:p>
        </p:txBody>
      </p:sp>
      <p:sp>
        <p:nvSpPr>
          <p:cNvPr id="35845" name="TextBox 4"/>
          <p:cNvSpPr txBox="1">
            <a:spLocks noChangeArrowheads="1"/>
          </p:cNvSpPr>
          <p:nvPr/>
        </p:nvSpPr>
        <p:spPr bwMode="auto">
          <a:xfrm>
            <a:off x="762000" y="147638"/>
            <a:ext cx="7710488" cy="769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sz="2400" b="1">
                <a:latin typeface="Times New Roman" pitchFamily="18" charset="0"/>
                <a:cs typeface="Times New Roman" pitchFamily="18" charset="0"/>
              </a:rPr>
              <a:t>What Happens if we Increase the Driving Force Further?</a:t>
            </a:r>
          </a:p>
          <a:p>
            <a:pPr algn="ctr" eaLnBrk="1" hangingPunct="1"/>
            <a:r>
              <a:rPr lang="en-US" sz="2000" b="1">
                <a:latin typeface="Times New Roman" pitchFamily="18" charset="0"/>
                <a:cs typeface="Times New Roman" pitchFamily="18" charset="0"/>
              </a:rPr>
              <a:t>Does the chaos re-appear?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8104188" y="6519863"/>
            <a:ext cx="1035050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600" b="1">
                <a:latin typeface="Times New Roman" pitchFamily="18" charset="0"/>
                <a:cs typeface="Times New Roman" pitchFamily="18" charset="0"/>
              </a:rPr>
              <a:t>Fig. 12.15</a:t>
            </a: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152400" y="1300163"/>
            <a:ext cx="652463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2400" b="1">
                <a:latin typeface="Symbol" pitchFamily="18" charset="2"/>
                <a:cs typeface="Times New Roman" pitchFamily="18" charset="0"/>
              </a:rPr>
              <a:t>f</a:t>
            </a:r>
            <a:r>
              <a:rPr lang="en-US" sz="2400" b="1">
                <a:latin typeface="Times New Roman" pitchFamily="18" charset="0"/>
                <a:cs typeface="Times New Roman" pitchFamily="18" charset="0"/>
              </a:rPr>
              <a:t>(t)</a:t>
            </a: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4419600" y="1447800"/>
            <a:ext cx="147161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b="1">
                <a:latin typeface="Times New Roman" pitchFamily="18" charset="0"/>
                <a:cs typeface="Times New Roman" pitchFamily="18" charset="0"/>
              </a:rPr>
              <a:t>Log</a:t>
            </a:r>
            <a:r>
              <a:rPr lang="en-US" b="1" baseline="-25000">
                <a:latin typeface="Times New Roman" pitchFamily="18" charset="0"/>
                <a:cs typeface="Times New Roman" pitchFamily="18" charset="0"/>
              </a:rPr>
              <a:t>10</a:t>
            </a:r>
            <a:r>
              <a:rPr lang="en-US" b="1">
                <a:latin typeface="Times New Roman" pitchFamily="18" charset="0"/>
                <a:cs typeface="Times New Roman" pitchFamily="18" charset="0"/>
              </a:rPr>
              <a:t>[|</a:t>
            </a:r>
            <a:r>
              <a:rPr lang="en-US" b="1">
                <a:latin typeface="Symbol" pitchFamily="18" charset="2"/>
                <a:cs typeface="Times New Roman" pitchFamily="18" charset="0"/>
              </a:rPr>
              <a:t>Df</a:t>
            </a:r>
            <a:r>
              <a:rPr lang="en-US" b="1">
                <a:latin typeface="Times New Roman" pitchFamily="18" charset="0"/>
                <a:cs typeface="Times New Roman" pitchFamily="18" charset="0"/>
              </a:rPr>
              <a:t>(t)|]</a:t>
            </a: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2286000" y="4648200"/>
            <a:ext cx="38036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2400" b="1">
                <a:latin typeface="Times New Roman" pitchFamily="18" charset="0"/>
                <a:cs typeface="Times New Roman" pitchFamily="18" charset="0"/>
              </a:rPr>
              <a:t>Chaotic motion re-appears!</a:t>
            </a:r>
          </a:p>
        </p:txBody>
      </p:sp>
      <p:pic>
        <p:nvPicPr>
          <p:cNvPr id="348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28800"/>
            <a:ext cx="4262438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3810000" y="1538288"/>
            <a:ext cx="287338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2400" b="1">
                <a:latin typeface="Times New Roman" pitchFamily="18" charset="0"/>
                <a:cs typeface="Times New Roman" pitchFamily="18" charset="0"/>
              </a:rPr>
              <a:t>t</a:t>
            </a:r>
          </a:p>
        </p:txBody>
      </p:sp>
      <p:pic>
        <p:nvPicPr>
          <p:cNvPr id="348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5000" y="1828800"/>
            <a:ext cx="4394200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1676400" y="5181600"/>
            <a:ext cx="543083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2400" b="1">
                <a:latin typeface="Times New Roman" pitchFamily="18" charset="0"/>
                <a:cs typeface="Times New Roman" pitchFamily="18" charset="0"/>
              </a:rPr>
              <a:t>This is a kind of ‘rolling’ chaotic motion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6" grpId="0"/>
      <p:bldP spid="7" grpId="0"/>
      <p:bldP spid="9" grpId="0"/>
      <p:bldP spid="10" grpId="0"/>
      <p:bldP spid="8" grpId="0"/>
      <p:bldP spid="14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676400"/>
            <a:ext cx="6529388" cy="3409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867" name="TextBox 3"/>
          <p:cNvSpPr txBox="1">
            <a:spLocks noChangeArrowheads="1"/>
          </p:cNvSpPr>
          <p:nvPr/>
        </p:nvSpPr>
        <p:spPr bwMode="auto">
          <a:xfrm>
            <a:off x="3886200" y="1219200"/>
            <a:ext cx="133191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2400" b="1">
                <a:solidFill>
                  <a:srgbClr val="FF0000"/>
                </a:solidFill>
                <a:latin typeface="Symbol" pitchFamily="18" charset="2"/>
                <a:cs typeface="Times New Roman" pitchFamily="18" charset="0"/>
              </a:rPr>
              <a:t>g</a:t>
            </a:r>
            <a:r>
              <a:rPr lang="en-US" sz="2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= 1.503</a:t>
            </a:r>
          </a:p>
        </p:txBody>
      </p:sp>
      <p:sp>
        <p:nvSpPr>
          <p:cNvPr id="36868" name="TextBox 4"/>
          <p:cNvSpPr txBox="1">
            <a:spLocks noChangeArrowheads="1"/>
          </p:cNvSpPr>
          <p:nvPr/>
        </p:nvSpPr>
        <p:spPr bwMode="auto">
          <a:xfrm>
            <a:off x="1770063" y="1281113"/>
            <a:ext cx="652462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2400" b="1">
                <a:latin typeface="Symbol" pitchFamily="18" charset="2"/>
                <a:cs typeface="Times New Roman" pitchFamily="18" charset="0"/>
              </a:rPr>
              <a:t>f</a:t>
            </a:r>
            <a:r>
              <a:rPr lang="en-US" sz="2400" b="1">
                <a:latin typeface="Times New Roman" pitchFamily="18" charset="0"/>
                <a:cs typeface="Times New Roman" pitchFamily="18" charset="0"/>
              </a:rPr>
              <a:t>(t)</a:t>
            </a:r>
          </a:p>
        </p:txBody>
      </p:sp>
      <p:sp>
        <p:nvSpPr>
          <p:cNvPr id="36869" name="TextBox 5"/>
          <p:cNvSpPr txBox="1">
            <a:spLocks noChangeArrowheads="1"/>
          </p:cNvSpPr>
          <p:nvPr/>
        </p:nvSpPr>
        <p:spPr bwMode="auto">
          <a:xfrm>
            <a:off x="7162800" y="1295400"/>
            <a:ext cx="28733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2400" b="1">
                <a:latin typeface="Times New Roman" pitchFamily="18" charset="0"/>
                <a:cs typeface="Times New Roman" pitchFamily="18" charset="0"/>
              </a:rPr>
              <a:t>t</a:t>
            </a:r>
          </a:p>
        </p:txBody>
      </p:sp>
      <p:sp>
        <p:nvSpPr>
          <p:cNvPr id="36870" name="TextBox 6"/>
          <p:cNvSpPr txBox="1">
            <a:spLocks noChangeArrowheads="1"/>
          </p:cNvSpPr>
          <p:nvPr/>
        </p:nvSpPr>
        <p:spPr bwMode="auto">
          <a:xfrm>
            <a:off x="6111875" y="3276600"/>
            <a:ext cx="23463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b="1">
                <a:latin typeface="Symbol" pitchFamily="18" charset="2"/>
                <a:cs typeface="Times New Roman" pitchFamily="18" charset="0"/>
              </a:rPr>
              <a:t>Df</a:t>
            </a:r>
            <a:r>
              <a:rPr lang="en-US" b="1">
                <a:latin typeface="Times New Roman" pitchFamily="18" charset="0"/>
                <a:cs typeface="Times New Roman" pitchFamily="18" charset="0"/>
              </a:rPr>
              <a:t>(0) = 0.001 Radians</a:t>
            </a:r>
          </a:p>
        </p:txBody>
      </p:sp>
      <p:sp>
        <p:nvSpPr>
          <p:cNvPr id="36871" name="TextBox 7"/>
          <p:cNvSpPr txBox="1">
            <a:spLocks noChangeArrowheads="1"/>
          </p:cNvSpPr>
          <p:nvPr/>
        </p:nvSpPr>
        <p:spPr bwMode="auto">
          <a:xfrm>
            <a:off x="1600200" y="76200"/>
            <a:ext cx="614045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sz="2400" b="1">
                <a:latin typeface="Times New Roman" pitchFamily="18" charset="0"/>
                <a:cs typeface="Times New Roman" pitchFamily="18" charset="0"/>
              </a:rPr>
              <a:t>Divergence of Two Nearby Initial Conditions </a:t>
            </a:r>
          </a:p>
          <a:p>
            <a:pPr algn="ctr" eaLnBrk="1" hangingPunct="1"/>
            <a:r>
              <a:rPr lang="en-US" sz="2400" b="1">
                <a:latin typeface="Times New Roman" pitchFamily="18" charset="0"/>
                <a:cs typeface="Times New Roman" pitchFamily="18" charset="0"/>
              </a:rPr>
              <a:t>for Rolling Chaotic Motion</a:t>
            </a: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228600" y="5314950"/>
            <a:ext cx="889793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2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Chaotic motion is always associated with extreme sensitivity to initial conditions</a:t>
            </a: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620713" y="5943600"/>
            <a:ext cx="7837487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2400" b="1">
                <a:latin typeface="Times New Roman" pitchFamily="18" charset="0"/>
                <a:cs typeface="Times New Roman" pitchFamily="18" charset="0"/>
              </a:rPr>
              <a:t>Periodic and chaotic motion occur in narrow intervals of </a:t>
            </a:r>
            <a:r>
              <a:rPr lang="en-US" sz="2400" b="1">
                <a:latin typeface="Symbol" pitchFamily="18" charset="2"/>
                <a:cs typeface="Times New Roman" pitchFamily="18" charset="0"/>
              </a:rPr>
              <a:t>g</a:t>
            </a:r>
          </a:p>
        </p:txBody>
      </p:sp>
      <p:sp>
        <p:nvSpPr>
          <p:cNvPr id="36874" name="TextBox 10"/>
          <p:cNvSpPr txBox="1">
            <a:spLocks noChangeArrowheads="1"/>
          </p:cNvSpPr>
          <p:nvPr/>
        </p:nvSpPr>
        <p:spPr bwMode="auto">
          <a:xfrm>
            <a:off x="8104188" y="6519863"/>
            <a:ext cx="1035050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600" b="1">
                <a:latin typeface="Times New Roman" pitchFamily="18" charset="0"/>
                <a:cs typeface="Times New Roman" pitchFamily="18" charset="0"/>
              </a:rPr>
              <a:t>Fig. 12.16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extBox 1"/>
          <p:cNvSpPr txBox="1">
            <a:spLocks noChangeArrowheads="1"/>
          </p:cNvSpPr>
          <p:nvPr/>
        </p:nvSpPr>
        <p:spPr bwMode="auto">
          <a:xfrm>
            <a:off x="2971800" y="152400"/>
            <a:ext cx="292258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2400" b="1">
                <a:latin typeface="Times New Roman" pitchFamily="18" charset="0"/>
                <a:cs typeface="Times New Roman" pitchFamily="18" charset="0"/>
              </a:rPr>
              <a:t>Bifurcation Diagram</a:t>
            </a:r>
          </a:p>
        </p:txBody>
      </p:sp>
      <p:sp>
        <p:nvSpPr>
          <p:cNvPr id="37891" name="TextBox 2"/>
          <p:cNvSpPr txBox="1">
            <a:spLocks noChangeArrowheads="1"/>
          </p:cNvSpPr>
          <p:nvPr/>
        </p:nvSpPr>
        <p:spPr bwMode="auto">
          <a:xfrm>
            <a:off x="228600" y="838200"/>
            <a:ext cx="885666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2400" b="1">
                <a:latin typeface="Times New Roman" pitchFamily="18" charset="0"/>
                <a:cs typeface="Times New Roman" pitchFamily="18" charset="0"/>
              </a:rPr>
              <a:t>Used to visualize the behavior as a function of driving amplitude </a:t>
            </a:r>
            <a:r>
              <a:rPr lang="en-US" sz="2400" b="1">
                <a:latin typeface="Symbol" pitchFamily="18" charset="2"/>
                <a:cs typeface="Times New Roman" pitchFamily="18" charset="0"/>
              </a:rPr>
              <a:t>g</a:t>
            </a:r>
          </a:p>
        </p:txBody>
      </p:sp>
      <p:sp>
        <p:nvSpPr>
          <p:cNvPr id="37892" name="TextBox 3"/>
          <p:cNvSpPr txBox="1">
            <a:spLocks noChangeArrowheads="1"/>
          </p:cNvSpPr>
          <p:nvPr/>
        </p:nvSpPr>
        <p:spPr bwMode="auto">
          <a:xfrm>
            <a:off x="533400" y="1600200"/>
            <a:ext cx="8247063" cy="1938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457200" indent="-4572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914400" indent="-4572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buFontTx/>
              <a:buAutoNum type="arabicParenR"/>
            </a:pP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Choose a value of </a:t>
            </a:r>
            <a:r>
              <a:rPr lang="en-US" sz="2400" b="1" dirty="0">
                <a:latin typeface="Symbol" pitchFamily="18" charset="2"/>
                <a:cs typeface="Times New Roman" pitchFamily="18" charset="0"/>
              </a:rPr>
              <a:t>g</a:t>
            </a:r>
          </a:p>
          <a:p>
            <a:pPr eaLnBrk="1" hangingPunct="1">
              <a:buFontTx/>
              <a:buAutoNum type="arabicParenR"/>
            </a:pP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Solve for </a:t>
            </a:r>
            <a:r>
              <a:rPr lang="en-US" sz="2400" b="1" dirty="0">
                <a:latin typeface="Symbol" pitchFamily="18" charset="2"/>
                <a:cs typeface="Times New Roman" pitchFamily="18" charset="0"/>
              </a:rPr>
              <a:t>f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(t), and plot a </a:t>
            </a:r>
            <a:r>
              <a:rPr lang="en-US" sz="2400" b="1" u="sng" dirty="0">
                <a:latin typeface="Times New Roman" pitchFamily="18" charset="0"/>
                <a:cs typeface="Times New Roman" pitchFamily="18" charset="0"/>
              </a:rPr>
              <a:t>periodic sampling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of the function</a:t>
            </a:r>
          </a:p>
          <a:p>
            <a:pPr eaLnBrk="1" hangingPunct="1">
              <a:buFontTx/>
              <a:buAutoNum type="arabicParenR"/>
            </a:pP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  <a:p>
            <a:pPr lvl="1" eaLnBrk="1" hangingPunct="1"/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sz="2400" b="1" baseline="-25000" dirty="0">
                <a:latin typeface="Times New Roman" pitchFamily="18" charset="0"/>
                <a:cs typeface="Times New Roman" pitchFamily="18" charset="0"/>
              </a:rPr>
              <a:t>0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chosen so that the attractor behavior is achieved</a:t>
            </a:r>
          </a:p>
          <a:p>
            <a:pPr eaLnBrk="1" hangingPunct="1">
              <a:buFontTx/>
              <a:buAutoNum type="arabicParenR"/>
            </a:pP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Move on to the next value of </a:t>
            </a:r>
            <a:r>
              <a:rPr lang="en-US" sz="2400" b="1" dirty="0">
                <a:latin typeface="Symbol" pitchFamily="18" charset="2"/>
                <a:cs typeface="Times New Roman" pitchFamily="18" charset="0"/>
              </a:rPr>
              <a:t>g</a:t>
            </a:r>
          </a:p>
        </p:txBody>
      </p:sp>
      <p:graphicFrame>
        <p:nvGraphicFramePr>
          <p:cNvPr id="37893" name="Object 8"/>
          <p:cNvGraphicFramePr>
            <a:graphicFrameLocks noChangeAspect="1"/>
          </p:cNvGraphicFramePr>
          <p:nvPr/>
        </p:nvGraphicFramePr>
        <p:xfrm>
          <a:off x="1076325" y="2422525"/>
          <a:ext cx="5159375" cy="36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902" name="Equation" r:id="rId3" imgW="3175000" imgH="228600" progId="Equation.3">
                  <p:embed/>
                </p:oleObj>
              </mc:Choice>
              <mc:Fallback>
                <p:oleObj name="Equation" r:id="rId3" imgW="3175000" imgH="228600" progId="Equation.3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76325" y="2422525"/>
                        <a:ext cx="5159375" cy="368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7894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5325" y="3505200"/>
            <a:ext cx="5045075" cy="335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895" name="TextBox 6"/>
          <p:cNvSpPr txBox="1">
            <a:spLocks noChangeArrowheads="1"/>
          </p:cNvSpPr>
          <p:nvPr/>
        </p:nvSpPr>
        <p:spPr bwMode="auto">
          <a:xfrm>
            <a:off x="8104188" y="6519863"/>
            <a:ext cx="1035050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600" b="1">
                <a:latin typeface="Times New Roman" pitchFamily="18" charset="0"/>
                <a:cs typeface="Times New Roman" pitchFamily="18" charset="0"/>
              </a:rPr>
              <a:t>Fig. 12.17</a:t>
            </a:r>
          </a:p>
        </p:txBody>
      </p:sp>
      <p:sp>
        <p:nvSpPr>
          <p:cNvPr id="37896" name="TextBox 7"/>
          <p:cNvSpPr txBox="1">
            <a:spLocks noChangeArrowheads="1"/>
          </p:cNvSpPr>
          <p:nvPr/>
        </p:nvSpPr>
        <p:spPr bwMode="auto">
          <a:xfrm>
            <a:off x="3305175" y="6491288"/>
            <a:ext cx="6778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400" b="1">
                <a:latin typeface="Times New Roman" pitchFamily="18" charset="0"/>
                <a:cs typeface="Times New Roman" pitchFamily="18" charset="0"/>
              </a:rPr>
              <a:t>1.0663</a:t>
            </a:r>
          </a:p>
        </p:txBody>
      </p:sp>
      <p:sp>
        <p:nvSpPr>
          <p:cNvPr id="37897" name="TextBox 8"/>
          <p:cNvSpPr txBox="1">
            <a:spLocks noChangeArrowheads="1"/>
          </p:cNvSpPr>
          <p:nvPr/>
        </p:nvSpPr>
        <p:spPr bwMode="auto">
          <a:xfrm>
            <a:off x="5126038" y="6477000"/>
            <a:ext cx="67945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400" b="1">
                <a:latin typeface="Times New Roman" pitchFamily="18" charset="0"/>
                <a:cs typeface="Times New Roman" pitchFamily="18" charset="0"/>
              </a:rPr>
              <a:t>1.0793</a:t>
            </a:r>
          </a:p>
        </p:txBody>
      </p:sp>
      <p:graphicFrame>
        <p:nvGraphicFramePr>
          <p:cNvPr id="37898" name="Object 4"/>
          <p:cNvGraphicFramePr>
            <a:graphicFrameLocks noChangeAspect="1"/>
          </p:cNvGraphicFramePr>
          <p:nvPr/>
        </p:nvGraphicFramePr>
        <p:xfrm>
          <a:off x="533400" y="6019800"/>
          <a:ext cx="1093788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903" name="Equation" r:id="rId6" imgW="812447" imgH="457002" progId="Equation.3">
                  <p:embed/>
                </p:oleObj>
              </mc:Choice>
              <mc:Fallback>
                <p:oleObj name="Equation" r:id="rId6" imgW="812447" imgH="457002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" y="6019800"/>
                        <a:ext cx="1093788" cy="609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8375" y="496888"/>
            <a:ext cx="2641600" cy="1509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15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8375" y="2016125"/>
            <a:ext cx="2641600" cy="151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16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8375" y="3557588"/>
            <a:ext cx="2641600" cy="151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17" name="Picture 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8375" y="5118100"/>
            <a:ext cx="2641600" cy="151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8" name="Straight Arrow Connector 7"/>
          <p:cNvCxnSpPr/>
          <p:nvPr/>
        </p:nvCxnSpPr>
        <p:spPr>
          <a:xfrm>
            <a:off x="1857375" y="1412875"/>
            <a:ext cx="184150" cy="0"/>
          </a:xfrm>
          <a:prstGeom prst="straightConnector1">
            <a:avLst/>
          </a:prstGeom>
          <a:ln w="38100">
            <a:solidFill>
              <a:srgbClr val="FF0000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919" name="TextBox 17"/>
          <p:cNvSpPr txBox="1">
            <a:spLocks noChangeArrowheads="1"/>
          </p:cNvSpPr>
          <p:nvPr/>
        </p:nvSpPr>
        <p:spPr bwMode="auto">
          <a:xfrm>
            <a:off x="1539875" y="1417638"/>
            <a:ext cx="827088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zh-CN" sz="1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Period 1</a:t>
            </a:r>
          </a:p>
        </p:txBody>
      </p:sp>
      <p:sp>
        <p:nvSpPr>
          <p:cNvPr id="38920" name="TextBox 9"/>
          <p:cNvSpPr txBox="1">
            <a:spLocks noChangeArrowheads="1"/>
          </p:cNvSpPr>
          <p:nvPr/>
        </p:nvSpPr>
        <p:spPr bwMode="auto">
          <a:xfrm>
            <a:off x="2105025" y="2971800"/>
            <a:ext cx="82867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zh-CN" sz="1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Period 2</a:t>
            </a:r>
          </a:p>
        </p:txBody>
      </p:sp>
      <p:cxnSp>
        <p:nvCxnSpPr>
          <p:cNvPr id="11" name="Straight Arrow Connector 10"/>
          <p:cNvCxnSpPr/>
          <p:nvPr/>
        </p:nvCxnSpPr>
        <p:spPr>
          <a:xfrm>
            <a:off x="1839913" y="2971800"/>
            <a:ext cx="395287" cy="0"/>
          </a:xfrm>
          <a:prstGeom prst="straightConnector1">
            <a:avLst/>
          </a:prstGeom>
          <a:ln w="38100">
            <a:solidFill>
              <a:srgbClr val="FF0000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922" name="TextBox 11"/>
          <p:cNvSpPr txBox="1">
            <a:spLocks noChangeArrowheads="1"/>
          </p:cNvSpPr>
          <p:nvPr/>
        </p:nvSpPr>
        <p:spPr bwMode="auto">
          <a:xfrm>
            <a:off x="2554288" y="4492625"/>
            <a:ext cx="827087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zh-CN" sz="1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Period 4</a:t>
            </a:r>
          </a:p>
        </p:txBody>
      </p:sp>
      <p:cxnSp>
        <p:nvCxnSpPr>
          <p:cNvPr id="13" name="Straight Arrow Connector 12"/>
          <p:cNvCxnSpPr>
            <a:endCxn id="38922" idx="1"/>
          </p:cNvCxnSpPr>
          <p:nvPr/>
        </p:nvCxnSpPr>
        <p:spPr>
          <a:xfrm>
            <a:off x="1857375" y="4646613"/>
            <a:ext cx="696913" cy="0"/>
          </a:xfrm>
          <a:prstGeom prst="straightConnector1">
            <a:avLst/>
          </a:prstGeom>
          <a:ln w="38100">
            <a:solidFill>
              <a:srgbClr val="FF0000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>
            <a:off x="1846263" y="6246813"/>
            <a:ext cx="1458912" cy="0"/>
          </a:xfrm>
          <a:prstGeom prst="straightConnector1">
            <a:avLst/>
          </a:prstGeom>
          <a:ln w="38100">
            <a:solidFill>
              <a:srgbClr val="FF0000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925" name="TextBox 14"/>
          <p:cNvSpPr txBox="1">
            <a:spLocks noChangeArrowheads="1"/>
          </p:cNvSpPr>
          <p:nvPr/>
        </p:nvSpPr>
        <p:spPr bwMode="auto">
          <a:xfrm>
            <a:off x="3440113" y="5954713"/>
            <a:ext cx="827087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zh-CN" sz="1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Period 8</a:t>
            </a:r>
          </a:p>
        </p:txBody>
      </p:sp>
      <p:sp>
        <p:nvSpPr>
          <p:cNvPr id="38926" name="TextBox 40"/>
          <p:cNvSpPr txBox="1">
            <a:spLocks noChangeArrowheads="1"/>
          </p:cNvSpPr>
          <p:nvPr/>
        </p:nvSpPr>
        <p:spPr bwMode="auto">
          <a:xfrm>
            <a:off x="912813" y="366713"/>
            <a:ext cx="455612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zh-CN" sz="1400" b="1">
                <a:latin typeface="Symbol" pitchFamily="18" charset="2"/>
                <a:cs typeface="Times New Roman" pitchFamily="18" charset="0"/>
              </a:rPr>
              <a:t>f</a:t>
            </a:r>
            <a:r>
              <a:rPr lang="en-US" altLang="zh-CN" sz="1400" b="1">
                <a:latin typeface="Times New Roman" pitchFamily="18" charset="0"/>
                <a:cs typeface="Times New Roman" pitchFamily="18" charset="0"/>
              </a:rPr>
              <a:t>(t)</a:t>
            </a:r>
          </a:p>
        </p:txBody>
      </p:sp>
      <p:sp>
        <p:nvSpPr>
          <p:cNvPr id="38927" name="TextBox 41"/>
          <p:cNvSpPr txBox="1">
            <a:spLocks noChangeArrowheads="1"/>
          </p:cNvSpPr>
          <p:nvPr/>
        </p:nvSpPr>
        <p:spPr bwMode="auto">
          <a:xfrm>
            <a:off x="3541713" y="1533525"/>
            <a:ext cx="25400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zh-CN" sz="1600" b="1">
                <a:latin typeface="Times New Roman" pitchFamily="18" charset="0"/>
                <a:cs typeface="Times New Roman" pitchFamily="18" charset="0"/>
              </a:rPr>
              <a:t>t</a:t>
            </a:r>
          </a:p>
        </p:txBody>
      </p:sp>
      <p:sp>
        <p:nvSpPr>
          <p:cNvPr id="38928" name="TextBox 11"/>
          <p:cNvSpPr txBox="1">
            <a:spLocks noChangeArrowheads="1"/>
          </p:cNvSpPr>
          <p:nvPr/>
        </p:nvSpPr>
        <p:spPr bwMode="auto">
          <a:xfrm>
            <a:off x="0" y="869950"/>
            <a:ext cx="9302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zh-CN" b="1">
                <a:latin typeface="Symbol" pitchFamily="18" charset="2"/>
                <a:cs typeface="Times New Roman" pitchFamily="18" charset="0"/>
              </a:rPr>
              <a:t>g</a:t>
            </a:r>
            <a:r>
              <a:rPr lang="en-US" altLang="zh-CN" b="1">
                <a:latin typeface="Times New Roman" pitchFamily="18" charset="0"/>
                <a:cs typeface="Times New Roman" pitchFamily="18" charset="0"/>
              </a:rPr>
              <a:t> = 1.06</a:t>
            </a:r>
          </a:p>
        </p:txBody>
      </p:sp>
      <p:sp>
        <p:nvSpPr>
          <p:cNvPr id="38929" name="TextBox 20"/>
          <p:cNvSpPr txBox="1">
            <a:spLocks noChangeArrowheads="1"/>
          </p:cNvSpPr>
          <p:nvPr/>
        </p:nvSpPr>
        <p:spPr bwMode="auto">
          <a:xfrm>
            <a:off x="0" y="2449513"/>
            <a:ext cx="104616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zh-CN" b="1">
                <a:latin typeface="Symbol" pitchFamily="18" charset="2"/>
                <a:cs typeface="Times New Roman" pitchFamily="18" charset="0"/>
              </a:rPr>
              <a:t>g</a:t>
            </a:r>
            <a:r>
              <a:rPr lang="en-US" altLang="zh-CN" b="1">
                <a:latin typeface="Times New Roman" pitchFamily="18" charset="0"/>
                <a:cs typeface="Times New Roman" pitchFamily="18" charset="0"/>
              </a:rPr>
              <a:t> = 1.078</a:t>
            </a:r>
          </a:p>
        </p:txBody>
      </p:sp>
      <p:sp>
        <p:nvSpPr>
          <p:cNvPr id="38930" name="TextBox 21"/>
          <p:cNvSpPr txBox="1">
            <a:spLocks noChangeArrowheads="1"/>
          </p:cNvSpPr>
          <p:nvPr/>
        </p:nvSpPr>
        <p:spPr bwMode="auto">
          <a:xfrm>
            <a:off x="0" y="4029075"/>
            <a:ext cx="104616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zh-CN" b="1">
                <a:latin typeface="Symbol" pitchFamily="18" charset="2"/>
                <a:cs typeface="Times New Roman" pitchFamily="18" charset="0"/>
              </a:rPr>
              <a:t>g</a:t>
            </a:r>
            <a:r>
              <a:rPr lang="en-US" altLang="zh-CN" b="1">
                <a:latin typeface="Times New Roman" pitchFamily="18" charset="0"/>
                <a:cs typeface="Times New Roman" pitchFamily="18" charset="0"/>
              </a:rPr>
              <a:t> = 1.081</a:t>
            </a:r>
          </a:p>
        </p:txBody>
      </p:sp>
      <p:sp>
        <p:nvSpPr>
          <p:cNvPr id="38931" name="TextBox 22"/>
          <p:cNvSpPr txBox="1">
            <a:spLocks noChangeArrowheads="1"/>
          </p:cNvSpPr>
          <p:nvPr/>
        </p:nvSpPr>
        <p:spPr bwMode="auto">
          <a:xfrm>
            <a:off x="0" y="5556250"/>
            <a:ext cx="116046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zh-CN" b="1">
                <a:latin typeface="Symbol" pitchFamily="18" charset="2"/>
                <a:cs typeface="Times New Roman" pitchFamily="18" charset="0"/>
              </a:rPr>
              <a:t>g</a:t>
            </a:r>
            <a:r>
              <a:rPr lang="en-US" altLang="zh-CN" b="1">
                <a:latin typeface="Times New Roman" pitchFamily="18" charset="0"/>
                <a:cs typeface="Times New Roman" pitchFamily="18" charset="0"/>
              </a:rPr>
              <a:t> = 1.0826</a:t>
            </a:r>
          </a:p>
        </p:txBody>
      </p:sp>
      <p:sp>
        <p:nvSpPr>
          <p:cNvPr id="24" name="Oval 23"/>
          <p:cNvSpPr/>
          <p:nvPr/>
        </p:nvSpPr>
        <p:spPr>
          <a:xfrm>
            <a:off x="1447800" y="1204913"/>
            <a:ext cx="76200" cy="762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5" name="Oval 24"/>
          <p:cNvSpPr/>
          <p:nvPr/>
        </p:nvSpPr>
        <p:spPr>
          <a:xfrm>
            <a:off x="1641475" y="1204913"/>
            <a:ext cx="76200" cy="762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6" name="Oval 25"/>
          <p:cNvSpPr/>
          <p:nvPr/>
        </p:nvSpPr>
        <p:spPr>
          <a:xfrm>
            <a:off x="1808163" y="1204913"/>
            <a:ext cx="76200" cy="762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7" name="Oval 26"/>
          <p:cNvSpPr/>
          <p:nvPr/>
        </p:nvSpPr>
        <p:spPr>
          <a:xfrm>
            <a:off x="2001838" y="1219200"/>
            <a:ext cx="76200" cy="762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8" name="Oval 27"/>
          <p:cNvSpPr/>
          <p:nvPr/>
        </p:nvSpPr>
        <p:spPr>
          <a:xfrm>
            <a:off x="2182813" y="1219200"/>
            <a:ext cx="76200" cy="762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9" name="Oval 28"/>
          <p:cNvSpPr/>
          <p:nvPr/>
        </p:nvSpPr>
        <p:spPr>
          <a:xfrm>
            <a:off x="2362200" y="1219200"/>
            <a:ext cx="76200" cy="762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0" name="Oval 29"/>
          <p:cNvSpPr/>
          <p:nvPr/>
        </p:nvSpPr>
        <p:spPr>
          <a:xfrm>
            <a:off x="2541588" y="1219200"/>
            <a:ext cx="76200" cy="762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1" name="Oval 30"/>
          <p:cNvSpPr/>
          <p:nvPr/>
        </p:nvSpPr>
        <p:spPr>
          <a:xfrm>
            <a:off x="2722563" y="1219200"/>
            <a:ext cx="76200" cy="762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2" name="Oval 31"/>
          <p:cNvSpPr/>
          <p:nvPr/>
        </p:nvSpPr>
        <p:spPr>
          <a:xfrm>
            <a:off x="2901950" y="1219200"/>
            <a:ext cx="76200" cy="762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3" name="Oval 32"/>
          <p:cNvSpPr/>
          <p:nvPr/>
        </p:nvSpPr>
        <p:spPr>
          <a:xfrm>
            <a:off x="3082925" y="1219200"/>
            <a:ext cx="76200" cy="762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4" name="Oval 33"/>
          <p:cNvSpPr/>
          <p:nvPr/>
        </p:nvSpPr>
        <p:spPr>
          <a:xfrm>
            <a:off x="3262313" y="1219200"/>
            <a:ext cx="76200" cy="762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5" name="Oval 34"/>
          <p:cNvSpPr/>
          <p:nvPr/>
        </p:nvSpPr>
        <p:spPr>
          <a:xfrm>
            <a:off x="3443288" y="1219200"/>
            <a:ext cx="76200" cy="762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6" name="Oval 35"/>
          <p:cNvSpPr/>
          <p:nvPr/>
        </p:nvSpPr>
        <p:spPr>
          <a:xfrm>
            <a:off x="1441450" y="2965450"/>
            <a:ext cx="76200" cy="762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7" name="Oval 36"/>
          <p:cNvSpPr/>
          <p:nvPr/>
        </p:nvSpPr>
        <p:spPr>
          <a:xfrm>
            <a:off x="1627188" y="2355850"/>
            <a:ext cx="76200" cy="762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8" name="Oval 37"/>
          <p:cNvSpPr/>
          <p:nvPr/>
        </p:nvSpPr>
        <p:spPr>
          <a:xfrm>
            <a:off x="1995488" y="2368550"/>
            <a:ext cx="76200" cy="762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9" name="Oval 38"/>
          <p:cNvSpPr/>
          <p:nvPr/>
        </p:nvSpPr>
        <p:spPr>
          <a:xfrm>
            <a:off x="2362200" y="2362200"/>
            <a:ext cx="76200" cy="762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0" name="Oval 39"/>
          <p:cNvSpPr/>
          <p:nvPr/>
        </p:nvSpPr>
        <p:spPr>
          <a:xfrm>
            <a:off x="2728913" y="2355850"/>
            <a:ext cx="76200" cy="762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1" name="Oval 40"/>
          <p:cNvSpPr/>
          <p:nvPr/>
        </p:nvSpPr>
        <p:spPr>
          <a:xfrm>
            <a:off x="3097213" y="2347913"/>
            <a:ext cx="76200" cy="762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2" name="Oval 41"/>
          <p:cNvSpPr/>
          <p:nvPr/>
        </p:nvSpPr>
        <p:spPr>
          <a:xfrm>
            <a:off x="3463925" y="2341563"/>
            <a:ext cx="76200" cy="762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3" name="Oval 42"/>
          <p:cNvSpPr/>
          <p:nvPr/>
        </p:nvSpPr>
        <p:spPr>
          <a:xfrm>
            <a:off x="1812925" y="2967038"/>
            <a:ext cx="76200" cy="762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4" name="Oval 43"/>
          <p:cNvSpPr/>
          <p:nvPr/>
        </p:nvSpPr>
        <p:spPr>
          <a:xfrm>
            <a:off x="2178050" y="2971800"/>
            <a:ext cx="76200" cy="762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5" name="Oval 44"/>
          <p:cNvSpPr/>
          <p:nvPr/>
        </p:nvSpPr>
        <p:spPr>
          <a:xfrm>
            <a:off x="2540000" y="2987675"/>
            <a:ext cx="76200" cy="762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6" name="Oval 45"/>
          <p:cNvSpPr/>
          <p:nvPr/>
        </p:nvSpPr>
        <p:spPr>
          <a:xfrm>
            <a:off x="2901950" y="2998788"/>
            <a:ext cx="76200" cy="762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7" name="Oval 46"/>
          <p:cNvSpPr/>
          <p:nvPr/>
        </p:nvSpPr>
        <p:spPr>
          <a:xfrm>
            <a:off x="3255963" y="2978150"/>
            <a:ext cx="76200" cy="762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8" name="Oval 47"/>
          <p:cNvSpPr/>
          <p:nvPr/>
        </p:nvSpPr>
        <p:spPr>
          <a:xfrm>
            <a:off x="1447800" y="4419600"/>
            <a:ext cx="76200" cy="762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9" name="Oval 48"/>
          <p:cNvSpPr/>
          <p:nvPr/>
        </p:nvSpPr>
        <p:spPr>
          <a:xfrm>
            <a:off x="1449388" y="6019800"/>
            <a:ext cx="76200" cy="762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0" name="Oval 49"/>
          <p:cNvSpPr/>
          <p:nvPr/>
        </p:nvSpPr>
        <p:spPr>
          <a:xfrm>
            <a:off x="1633538" y="3810000"/>
            <a:ext cx="76200" cy="762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1" name="Oval 50"/>
          <p:cNvSpPr/>
          <p:nvPr/>
        </p:nvSpPr>
        <p:spPr>
          <a:xfrm>
            <a:off x="1809750" y="4633913"/>
            <a:ext cx="76200" cy="762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2" name="Oval 51"/>
          <p:cNvSpPr/>
          <p:nvPr/>
        </p:nvSpPr>
        <p:spPr>
          <a:xfrm>
            <a:off x="1990725" y="3910013"/>
            <a:ext cx="76200" cy="762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3" name="Oval 52"/>
          <p:cNvSpPr/>
          <p:nvPr/>
        </p:nvSpPr>
        <p:spPr>
          <a:xfrm>
            <a:off x="2171700" y="4424363"/>
            <a:ext cx="76200" cy="762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4" name="Oval 53"/>
          <p:cNvSpPr/>
          <p:nvPr/>
        </p:nvSpPr>
        <p:spPr>
          <a:xfrm>
            <a:off x="2357438" y="3805238"/>
            <a:ext cx="76200" cy="762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5" name="Oval 54"/>
          <p:cNvSpPr/>
          <p:nvPr/>
        </p:nvSpPr>
        <p:spPr>
          <a:xfrm>
            <a:off x="2543175" y="4619625"/>
            <a:ext cx="76200" cy="762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6" name="Oval 55"/>
          <p:cNvSpPr/>
          <p:nvPr/>
        </p:nvSpPr>
        <p:spPr>
          <a:xfrm>
            <a:off x="2719388" y="3886200"/>
            <a:ext cx="76200" cy="762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7" name="Oval 56"/>
          <p:cNvSpPr/>
          <p:nvPr/>
        </p:nvSpPr>
        <p:spPr>
          <a:xfrm>
            <a:off x="2895600" y="4419600"/>
            <a:ext cx="76200" cy="762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8" name="Oval 57"/>
          <p:cNvSpPr/>
          <p:nvPr/>
        </p:nvSpPr>
        <p:spPr>
          <a:xfrm>
            <a:off x="3086100" y="3805238"/>
            <a:ext cx="76200" cy="762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9" name="Oval 58"/>
          <p:cNvSpPr/>
          <p:nvPr/>
        </p:nvSpPr>
        <p:spPr>
          <a:xfrm>
            <a:off x="3267075" y="4629150"/>
            <a:ext cx="76200" cy="762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0" name="Oval 59"/>
          <p:cNvSpPr/>
          <p:nvPr/>
        </p:nvSpPr>
        <p:spPr>
          <a:xfrm>
            <a:off x="3448050" y="3886200"/>
            <a:ext cx="76200" cy="762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1" name="Oval 60"/>
          <p:cNvSpPr/>
          <p:nvPr/>
        </p:nvSpPr>
        <p:spPr>
          <a:xfrm>
            <a:off x="1633538" y="5334000"/>
            <a:ext cx="76200" cy="762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2" name="Oval 61"/>
          <p:cNvSpPr/>
          <p:nvPr/>
        </p:nvSpPr>
        <p:spPr>
          <a:xfrm>
            <a:off x="1812925" y="6238875"/>
            <a:ext cx="76200" cy="762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3" name="Oval 62"/>
          <p:cNvSpPr/>
          <p:nvPr/>
        </p:nvSpPr>
        <p:spPr>
          <a:xfrm>
            <a:off x="1995488" y="5486400"/>
            <a:ext cx="76200" cy="762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4" name="Oval 63"/>
          <p:cNvSpPr/>
          <p:nvPr/>
        </p:nvSpPr>
        <p:spPr>
          <a:xfrm>
            <a:off x="2174875" y="5924550"/>
            <a:ext cx="76200" cy="762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5" name="Oval 64"/>
          <p:cNvSpPr/>
          <p:nvPr/>
        </p:nvSpPr>
        <p:spPr>
          <a:xfrm>
            <a:off x="2359025" y="5348288"/>
            <a:ext cx="76200" cy="762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6" name="Oval 65"/>
          <p:cNvSpPr/>
          <p:nvPr/>
        </p:nvSpPr>
        <p:spPr>
          <a:xfrm>
            <a:off x="2536825" y="6229350"/>
            <a:ext cx="76200" cy="762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7" name="Oval 66"/>
          <p:cNvSpPr/>
          <p:nvPr/>
        </p:nvSpPr>
        <p:spPr>
          <a:xfrm>
            <a:off x="2720975" y="5438775"/>
            <a:ext cx="76200" cy="762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8" name="Oval 67"/>
          <p:cNvSpPr/>
          <p:nvPr/>
        </p:nvSpPr>
        <p:spPr>
          <a:xfrm>
            <a:off x="2903538" y="6000750"/>
            <a:ext cx="76200" cy="762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9" name="Oval 68"/>
          <p:cNvSpPr/>
          <p:nvPr/>
        </p:nvSpPr>
        <p:spPr>
          <a:xfrm>
            <a:off x="3087688" y="5334000"/>
            <a:ext cx="76200" cy="762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0" name="Oval 69"/>
          <p:cNvSpPr/>
          <p:nvPr/>
        </p:nvSpPr>
        <p:spPr>
          <a:xfrm>
            <a:off x="3262313" y="6238875"/>
            <a:ext cx="76200" cy="762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2" name="Oval 71"/>
          <p:cNvSpPr/>
          <p:nvPr/>
        </p:nvSpPr>
        <p:spPr>
          <a:xfrm>
            <a:off x="3448050" y="5486400"/>
            <a:ext cx="76200" cy="762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38980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1828800"/>
            <a:ext cx="5045075" cy="335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75" name="Straight Arrow Connector 74"/>
          <p:cNvCxnSpPr/>
          <p:nvPr/>
        </p:nvCxnSpPr>
        <p:spPr>
          <a:xfrm>
            <a:off x="3429000" y="1371600"/>
            <a:ext cx="1295400" cy="1524000"/>
          </a:xfrm>
          <a:prstGeom prst="straightConnector1">
            <a:avLst/>
          </a:prstGeom>
          <a:ln w="38100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Arrow Connector 75"/>
          <p:cNvCxnSpPr/>
          <p:nvPr/>
        </p:nvCxnSpPr>
        <p:spPr>
          <a:xfrm>
            <a:off x="3276600" y="2667000"/>
            <a:ext cx="4038600" cy="838200"/>
          </a:xfrm>
          <a:prstGeom prst="straightConnector1">
            <a:avLst/>
          </a:prstGeom>
          <a:ln w="38100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Straight Arrow Connector 79"/>
          <p:cNvCxnSpPr/>
          <p:nvPr/>
        </p:nvCxnSpPr>
        <p:spPr>
          <a:xfrm flipV="1">
            <a:off x="3429000" y="3733800"/>
            <a:ext cx="4114800" cy="533400"/>
          </a:xfrm>
          <a:prstGeom prst="straightConnector1">
            <a:avLst/>
          </a:prstGeom>
          <a:ln w="38100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Straight Arrow Connector 82"/>
          <p:cNvCxnSpPr/>
          <p:nvPr/>
        </p:nvCxnSpPr>
        <p:spPr>
          <a:xfrm flipV="1">
            <a:off x="3505200" y="3962400"/>
            <a:ext cx="4419600" cy="1905000"/>
          </a:xfrm>
          <a:prstGeom prst="straightConnector1">
            <a:avLst/>
          </a:prstGeom>
          <a:ln w="38100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985" name="TextBox 85"/>
          <p:cNvSpPr txBox="1">
            <a:spLocks noChangeArrowheads="1"/>
          </p:cNvSpPr>
          <p:nvPr/>
        </p:nvSpPr>
        <p:spPr bwMode="auto">
          <a:xfrm>
            <a:off x="1828800" y="41275"/>
            <a:ext cx="554831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2400" b="1">
                <a:latin typeface="Times New Roman" pitchFamily="18" charset="0"/>
                <a:cs typeface="Times New Roman" pitchFamily="18" charset="0"/>
              </a:rPr>
              <a:t>Construction of the Bifurcation Diagram</a:t>
            </a:r>
          </a:p>
        </p:txBody>
      </p:sp>
      <p:sp>
        <p:nvSpPr>
          <p:cNvPr id="89" name="Oval 88"/>
          <p:cNvSpPr/>
          <p:nvPr/>
        </p:nvSpPr>
        <p:spPr>
          <a:xfrm>
            <a:off x="4724400" y="2951163"/>
            <a:ext cx="76200" cy="762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0" name="Oval 89"/>
          <p:cNvSpPr/>
          <p:nvPr/>
        </p:nvSpPr>
        <p:spPr>
          <a:xfrm>
            <a:off x="7300913" y="3505200"/>
            <a:ext cx="76200" cy="762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1" name="Oval 90"/>
          <p:cNvSpPr/>
          <p:nvPr/>
        </p:nvSpPr>
        <p:spPr>
          <a:xfrm>
            <a:off x="7265988" y="2459038"/>
            <a:ext cx="76200" cy="762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2" name="Oval 91"/>
          <p:cNvSpPr/>
          <p:nvPr/>
        </p:nvSpPr>
        <p:spPr>
          <a:xfrm>
            <a:off x="7543800" y="3713163"/>
            <a:ext cx="76200" cy="762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3" name="Oval 92"/>
          <p:cNvSpPr/>
          <p:nvPr/>
        </p:nvSpPr>
        <p:spPr>
          <a:xfrm>
            <a:off x="7564438" y="3359150"/>
            <a:ext cx="76200" cy="762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4" name="Oval 93"/>
          <p:cNvSpPr/>
          <p:nvPr/>
        </p:nvSpPr>
        <p:spPr>
          <a:xfrm>
            <a:off x="7585075" y="2500313"/>
            <a:ext cx="76200" cy="762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5" name="Oval 94"/>
          <p:cNvSpPr/>
          <p:nvPr/>
        </p:nvSpPr>
        <p:spPr>
          <a:xfrm>
            <a:off x="7593013" y="2403475"/>
            <a:ext cx="76200" cy="762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8993" name="TextBox 95"/>
          <p:cNvSpPr txBox="1">
            <a:spLocks noChangeArrowheads="1"/>
          </p:cNvSpPr>
          <p:nvPr/>
        </p:nvSpPr>
        <p:spPr bwMode="auto">
          <a:xfrm>
            <a:off x="7834313" y="5002213"/>
            <a:ext cx="828675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sz="1400" b="1">
                <a:latin typeface="Times New Roman" pitchFamily="18" charset="0"/>
                <a:cs typeface="Times New Roman" pitchFamily="18" charset="0"/>
              </a:rPr>
              <a:t>Period 6</a:t>
            </a:r>
          </a:p>
          <a:p>
            <a:pPr algn="ctr" eaLnBrk="1" hangingPunct="1"/>
            <a:r>
              <a:rPr lang="en-US" sz="1400" b="1">
                <a:latin typeface="Times New Roman" pitchFamily="18" charset="0"/>
                <a:cs typeface="Times New Roman" pitchFamily="18" charset="0"/>
              </a:rPr>
              <a:t>window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 nodeType="clickPar">
                      <p:stCondLst>
                        <p:cond delay="indefinite"/>
                      </p:stCondLst>
                      <p:childTnLst>
                        <p:par>
                          <p:cTn id="6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 nodeType="clickPar">
                      <p:stCondLst>
                        <p:cond delay="indefinite"/>
                      </p:stCondLst>
                      <p:childTnLst>
                        <p:par>
                          <p:cTn id="10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3" grpId="0" animBg="1"/>
      <p:bldP spid="54" grpId="0" animBg="1"/>
      <p:bldP spid="55" grpId="0" animBg="1"/>
      <p:bldP spid="56" grpId="0" animBg="1"/>
      <p:bldP spid="57" grpId="0" animBg="1"/>
      <p:bldP spid="58" grpId="0" animBg="1"/>
      <p:bldP spid="59" grpId="0" animBg="1"/>
      <p:bldP spid="60" grpId="0" animBg="1"/>
      <p:bldP spid="61" grpId="0" animBg="1"/>
      <p:bldP spid="62" grpId="0" animBg="1"/>
      <p:bldP spid="63" grpId="0" animBg="1"/>
      <p:bldP spid="64" grpId="0" animBg="1"/>
      <p:bldP spid="65" grpId="0" animBg="1"/>
      <p:bldP spid="66" grpId="0" animBg="1"/>
      <p:bldP spid="67" grpId="0" animBg="1"/>
      <p:bldP spid="68" grpId="0" animBg="1"/>
      <p:bldP spid="69" grpId="0" animBg="1"/>
      <p:bldP spid="70" grpId="0" animBg="1"/>
      <p:bldP spid="72" grpId="0" animBg="1"/>
      <p:bldP spid="89" grpId="0" animBg="1"/>
      <p:bldP spid="90" grpId="0" animBg="1"/>
      <p:bldP spid="91" grpId="0" animBg="1"/>
      <p:bldP spid="92" grpId="0" animBg="1"/>
      <p:bldP spid="93" grpId="0" animBg="1"/>
      <p:bldP spid="94" grpId="0" animBg="1"/>
      <p:bldP spid="95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676400"/>
            <a:ext cx="6529388" cy="3409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939" name="TextBox 2"/>
          <p:cNvSpPr txBox="1">
            <a:spLocks noChangeArrowheads="1"/>
          </p:cNvSpPr>
          <p:nvPr/>
        </p:nvSpPr>
        <p:spPr bwMode="auto">
          <a:xfrm>
            <a:off x="3886200" y="1219200"/>
            <a:ext cx="133191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2400" b="1">
                <a:solidFill>
                  <a:srgbClr val="FF0000"/>
                </a:solidFill>
                <a:latin typeface="Symbol" pitchFamily="18" charset="2"/>
                <a:cs typeface="Times New Roman" pitchFamily="18" charset="0"/>
              </a:rPr>
              <a:t>g</a:t>
            </a:r>
            <a:r>
              <a:rPr lang="en-US" sz="2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= 1.503</a:t>
            </a:r>
          </a:p>
        </p:txBody>
      </p:sp>
      <p:sp>
        <p:nvSpPr>
          <p:cNvPr id="39940" name="TextBox 3"/>
          <p:cNvSpPr txBox="1">
            <a:spLocks noChangeArrowheads="1"/>
          </p:cNvSpPr>
          <p:nvPr/>
        </p:nvSpPr>
        <p:spPr bwMode="auto">
          <a:xfrm>
            <a:off x="1770063" y="1281113"/>
            <a:ext cx="652462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2400" b="1">
                <a:latin typeface="Symbol" pitchFamily="18" charset="2"/>
                <a:cs typeface="Times New Roman" pitchFamily="18" charset="0"/>
              </a:rPr>
              <a:t>f</a:t>
            </a:r>
            <a:r>
              <a:rPr lang="en-US" sz="2400" b="1">
                <a:latin typeface="Times New Roman" pitchFamily="18" charset="0"/>
                <a:cs typeface="Times New Roman" pitchFamily="18" charset="0"/>
              </a:rPr>
              <a:t>(t)</a:t>
            </a:r>
          </a:p>
        </p:txBody>
      </p:sp>
      <p:sp>
        <p:nvSpPr>
          <p:cNvPr id="39941" name="TextBox 4"/>
          <p:cNvSpPr txBox="1">
            <a:spLocks noChangeArrowheads="1"/>
          </p:cNvSpPr>
          <p:nvPr/>
        </p:nvSpPr>
        <p:spPr bwMode="auto">
          <a:xfrm>
            <a:off x="7162800" y="1295400"/>
            <a:ext cx="28733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2400" b="1">
                <a:latin typeface="Times New Roman" pitchFamily="18" charset="0"/>
                <a:cs typeface="Times New Roman" pitchFamily="18" charset="0"/>
              </a:rPr>
              <a:t>t</a:t>
            </a:r>
          </a:p>
        </p:txBody>
      </p:sp>
      <p:sp>
        <p:nvSpPr>
          <p:cNvPr id="39942" name="TextBox 5"/>
          <p:cNvSpPr txBox="1">
            <a:spLocks noChangeArrowheads="1"/>
          </p:cNvSpPr>
          <p:nvPr/>
        </p:nvSpPr>
        <p:spPr bwMode="auto">
          <a:xfrm>
            <a:off x="6111875" y="3276600"/>
            <a:ext cx="23463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b="1">
                <a:latin typeface="Symbol" pitchFamily="18" charset="2"/>
                <a:cs typeface="Times New Roman" pitchFamily="18" charset="0"/>
              </a:rPr>
              <a:t>Df</a:t>
            </a:r>
            <a:r>
              <a:rPr lang="en-US" b="1">
                <a:latin typeface="Times New Roman" pitchFamily="18" charset="0"/>
                <a:cs typeface="Times New Roman" pitchFamily="18" charset="0"/>
              </a:rPr>
              <a:t>(0) = 0.001 Radians</a:t>
            </a:r>
          </a:p>
        </p:txBody>
      </p:sp>
      <p:sp>
        <p:nvSpPr>
          <p:cNvPr id="39943" name="TextBox 6"/>
          <p:cNvSpPr txBox="1">
            <a:spLocks noChangeArrowheads="1"/>
          </p:cNvSpPr>
          <p:nvPr/>
        </p:nvSpPr>
        <p:spPr bwMode="auto">
          <a:xfrm>
            <a:off x="533400" y="228600"/>
            <a:ext cx="818038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2400" b="1">
                <a:latin typeface="Times New Roman" pitchFamily="18" charset="0"/>
                <a:cs typeface="Times New Roman" pitchFamily="18" charset="0"/>
              </a:rPr>
              <a:t>The Rolling Motion Renders the Bifurcation Diagram Useless</a:t>
            </a:r>
          </a:p>
        </p:txBody>
      </p:sp>
      <p:sp>
        <p:nvSpPr>
          <p:cNvPr id="39944" name="TextBox 7"/>
          <p:cNvSpPr txBox="1">
            <a:spLocks noChangeArrowheads="1"/>
          </p:cNvSpPr>
          <p:nvPr/>
        </p:nvSpPr>
        <p:spPr bwMode="auto">
          <a:xfrm>
            <a:off x="2289175" y="5638800"/>
            <a:ext cx="31686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2400" b="1">
                <a:latin typeface="Times New Roman" pitchFamily="18" charset="0"/>
                <a:cs typeface="Times New Roman" pitchFamily="18" charset="0"/>
              </a:rPr>
              <a:t>As an alternative, plot </a:t>
            </a:r>
          </a:p>
        </p:txBody>
      </p:sp>
      <p:graphicFrame>
        <p:nvGraphicFramePr>
          <p:cNvPr id="39945" name="Object 2"/>
          <p:cNvGraphicFramePr>
            <a:graphicFrameLocks noChangeAspect="1"/>
          </p:cNvGraphicFramePr>
          <p:nvPr/>
        </p:nvGraphicFramePr>
        <p:xfrm>
          <a:off x="5310188" y="5589588"/>
          <a:ext cx="633412" cy="514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947" name="Equation" r:id="rId4" imgW="279400" imgH="228600" progId="Equation.3">
                  <p:embed/>
                </p:oleObj>
              </mc:Choice>
              <mc:Fallback>
                <p:oleObj name="Equation" r:id="rId4" imgW="279400" imgH="228600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10188" y="5589588"/>
                        <a:ext cx="633412" cy="5143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905000"/>
            <a:ext cx="8297863" cy="487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63" name="TextBox 2"/>
          <p:cNvSpPr txBox="1">
            <a:spLocks noChangeArrowheads="1"/>
          </p:cNvSpPr>
          <p:nvPr/>
        </p:nvSpPr>
        <p:spPr bwMode="auto">
          <a:xfrm rot="-5400000">
            <a:off x="1574801" y="1085850"/>
            <a:ext cx="1585912" cy="52228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400" b="1">
                <a:latin typeface="Times New Roman" pitchFamily="18" charset="0"/>
                <a:cs typeface="Times New Roman" pitchFamily="18" charset="0"/>
              </a:rPr>
              <a:t>Previous diagram </a:t>
            </a:r>
          </a:p>
          <a:p>
            <a:pPr eaLnBrk="1" hangingPunct="1"/>
            <a:r>
              <a:rPr lang="en-US" sz="1400" b="1">
                <a:latin typeface="Times New Roman" pitchFamily="18" charset="0"/>
                <a:cs typeface="Times New Roman" pitchFamily="18" charset="0"/>
              </a:rPr>
              <a:t>range</a:t>
            </a:r>
          </a:p>
        </p:txBody>
      </p:sp>
      <p:sp>
        <p:nvSpPr>
          <p:cNvPr id="40964" name="TextBox 3"/>
          <p:cNvSpPr txBox="1">
            <a:spLocks noChangeArrowheads="1"/>
          </p:cNvSpPr>
          <p:nvPr/>
        </p:nvSpPr>
        <p:spPr bwMode="auto">
          <a:xfrm rot="-5400000">
            <a:off x="2268538" y="1427162"/>
            <a:ext cx="1187450" cy="3079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400" b="1">
                <a:latin typeface="Times New Roman" pitchFamily="18" charset="0"/>
                <a:cs typeface="Times New Roman" pitchFamily="18" charset="0"/>
              </a:rPr>
              <a:t>Mostly chaos</a:t>
            </a:r>
          </a:p>
        </p:txBody>
      </p:sp>
      <p:sp>
        <p:nvSpPr>
          <p:cNvPr id="40965" name="TextBox 4"/>
          <p:cNvSpPr txBox="1">
            <a:spLocks noChangeArrowheads="1"/>
          </p:cNvSpPr>
          <p:nvPr/>
        </p:nvSpPr>
        <p:spPr bwMode="auto">
          <a:xfrm rot="-5400000">
            <a:off x="2867819" y="1607344"/>
            <a:ext cx="842963" cy="3079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400" b="1">
                <a:latin typeface="Times New Roman" pitchFamily="18" charset="0"/>
                <a:cs typeface="Times New Roman" pitchFamily="18" charset="0"/>
              </a:rPr>
              <a:t>Period-3</a:t>
            </a:r>
          </a:p>
        </p:txBody>
      </p:sp>
      <p:sp>
        <p:nvSpPr>
          <p:cNvPr id="40966" name="TextBox 5"/>
          <p:cNvSpPr txBox="1">
            <a:spLocks noChangeArrowheads="1"/>
          </p:cNvSpPr>
          <p:nvPr/>
        </p:nvSpPr>
        <p:spPr bwMode="auto">
          <a:xfrm rot="-5400000">
            <a:off x="3809207" y="1416844"/>
            <a:ext cx="1189037" cy="3079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400" b="1">
                <a:latin typeface="Times New Roman" pitchFamily="18" charset="0"/>
                <a:cs typeface="Times New Roman" pitchFamily="18" charset="0"/>
              </a:rPr>
              <a:t>Mostly chaos</a:t>
            </a:r>
          </a:p>
        </p:txBody>
      </p:sp>
      <p:sp>
        <p:nvSpPr>
          <p:cNvPr id="40967" name="TextBox 6"/>
          <p:cNvSpPr txBox="1">
            <a:spLocks noChangeArrowheads="1"/>
          </p:cNvSpPr>
          <p:nvPr/>
        </p:nvSpPr>
        <p:spPr bwMode="auto">
          <a:xfrm rot="-5400000">
            <a:off x="5533231" y="967582"/>
            <a:ext cx="1704975" cy="73818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400" b="1">
                <a:latin typeface="Times New Roman" pitchFamily="18" charset="0"/>
                <a:cs typeface="Times New Roman" pitchFamily="18" charset="0"/>
              </a:rPr>
              <a:t>Period-1 followed</a:t>
            </a:r>
          </a:p>
          <a:p>
            <a:pPr eaLnBrk="1" hangingPunct="1"/>
            <a:r>
              <a:rPr lang="en-US" sz="1400" b="1">
                <a:latin typeface="Times New Roman" pitchFamily="18" charset="0"/>
                <a:cs typeface="Times New Roman" pitchFamily="18" charset="0"/>
              </a:rPr>
              <a:t>by period doubling </a:t>
            </a:r>
          </a:p>
          <a:p>
            <a:pPr eaLnBrk="1" hangingPunct="1"/>
            <a:r>
              <a:rPr lang="en-US" sz="1400" b="1">
                <a:latin typeface="Times New Roman" pitchFamily="18" charset="0"/>
                <a:cs typeface="Times New Roman" pitchFamily="18" charset="0"/>
              </a:rPr>
              <a:t>bifurcation</a:t>
            </a:r>
          </a:p>
        </p:txBody>
      </p:sp>
      <p:sp>
        <p:nvSpPr>
          <p:cNvPr id="40968" name="TextBox 7"/>
          <p:cNvSpPr txBox="1">
            <a:spLocks noChangeArrowheads="1"/>
          </p:cNvSpPr>
          <p:nvPr/>
        </p:nvSpPr>
        <p:spPr bwMode="auto">
          <a:xfrm rot="-5400000">
            <a:off x="7253288" y="1444625"/>
            <a:ext cx="1187450" cy="3079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400" b="1">
                <a:latin typeface="Times New Roman" pitchFamily="18" charset="0"/>
                <a:cs typeface="Times New Roman" pitchFamily="18" charset="0"/>
              </a:rPr>
              <a:t>Mostly chaos</a:t>
            </a:r>
          </a:p>
        </p:txBody>
      </p:sp>
      <p:sp>
        <p:nvSpPr>
          <p:cNvPr id="40969" name="TextBox 8"/>
          <p:cNvSpPr txBox="1">
            <a:spLocks noChangeArrowheads="1"/>
          </p:cNvSpPr>
          <p:nvPr/>
        </p:nvSpPr>
        <p:spPr bwMode="auto">
          <a:xfrm>
            <a:off x="1911350" y="41275"/>
            <a:ext cx="623411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2400" b="1">
                <a:latin typeface="Times New Roman" pitchFamily="18" charset="0"/>
                <a:cs typeface="Times New Roman" pitchFamily="18" charset="0"/>
              </a:rPr>
              <a:t>Bifurcation Diagram Over a Broad Range of </a:t>
            </a:r>
            <a:r>
              <a:rPr lang="en-US" sz="2400" b="1">
                <a:latin typeface="Symbol" pitchFamily="18" charset="2"/>
                <a:cs typeface="Times New Roman" pitchFamily="18" charset="0"/>
              </a:rPr>
              <a:t>g</a:t>
            </a:r>
          </a:p>
        </p:txBody>
      </p:sp>
      <p:graphicFrame>
        <p:nvGraphicFramePr>
          <p:cNvPr id="40970" name="Object 3"/>
          <p:cNvGraphicFramePr>
            <a:graphicFrameLocks noChangeAspect="1"/>
          </p:cNvGraphicFramePr>
          <p:nvPr/>
        </p:nvGraphicFramePr>
        <p:xfrm>
          <a:off x="1371600" y="0"/>
          <a:ext cx="633413" cy="514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74" name="Equation" r:id="rId4" imgW="279400" imgH="228600" progId="Equation.3">
                  <p:embed/>
                </p:oleObj>
              </mc:Choice>
              <mc:Fallback>
                <p:oleObj name="Equation" r:id="rId4" imgW="279400" imgH="228600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71600" y="0"/>
                        <a:ext cx="633413" cy="5143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Oval 10"/>
          <p:cNvSpPr/>
          <p:nvPr/>
        </p:nvSpPr>
        <p:spPr>
          <a:xfrm>
            <a:off x="6538913" y="4419600"/>
            <a:ext cx="76200" cy="762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6034088" y="3962400"/>
            <a:ext cx="1095375" cy="43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sz="11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Rolling Motion</a:t>
            </a:r>
          </a:p>
          <a:p>
            <a:pPr algn="ctr" eaLnBrk="1" hangingPunct="1"/>
            <a:r>
              <a:rPr lang="en-US" sz="11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(next slide)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122" name="Object 210"/>
          <p:cNvGraphicFramePr>
            <a:graphicFrameLocks noChangeAspect="1"/>
          </p:cNvGraphicFramePr>
          <p:nvPr/>
        </p:nvGraphicFramePr>
        <p:xfrm>
          <a:off x="1187450" y="1752600"/>
          <a:ext cx="6961188" cy="806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32" name="Equation" r:id="rId3" imgW="2082800" imgH="241300" progId="Equation.3">
                  <p:embed/>
                </p:oleObj>
              </mc:Choice>
              <mc:Fallback>
                <p:oleObj name="Equation" r:id="rId3" imgW="2082800" imgH="241300" progId="Equation.3">
                  <p:embed/>
                  <p:pic>
                    <p:nvPicPr>
                      <p:cNvPr id="0" name="Object 2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87450" y="1752600"/>
                        <a:ext cx="6961188" cy="8064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123" name="TextBox 3"/>
          <p:cNvSpPr txBox="1">
            <a:spLocks noChangeArrowheads="1"/>
          </p:cNvSpPr>
          <p:nvPr/>
        </p:nvSpPr>
        <p:spPr bwMode="auto">
          <a:xfrm>
            <a:off x="2254250" y="685800"/>
            <a:ext cx="46561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zh-CN" sz="2400" b="1">
                <a:latin typeface="Times New Roman" pitchFamily="18" charset="0"/>
                <a:cs typeface="Times New Roman" pitchFamily="18" charset="0"/>
              </a:rPr>
              <a:t>Driven, Damped Pendulum (DDP)</a:t>
            </a:r>
          </a:p>
        </p:txBody>
      </p:sp>
      <p:graphicFrame>
        <p:nvGraphicFramePr>
          <p:cNvPr id="5124" name="Object 211"/>
          <p:cNvGraphicFramePr>
            <a:graphicFrameLocks noChangeAspect="1"/>
          </p:cNvGraphicFramePr>
          <p:nvPr/>
        </p:nvGraphicFramePr>
        <p:xfrm>
          <a:off x="1643063" y="3228975"/>
          <a:ext cx="1527175" cy="469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33" name="Equation" r:id="rId5" imgW="660113" imgH="203112" progId="Equation.3">
                  <p:embed/>
                </p:oleObj>
              </mc:Choice>
              <mc:Fallback>
                <p:oleObj name="Equation" r:id="rId5" imgW="660113" imgH="203112" progId="Equation.3">
                  <p:embed/>
                  <p:pic>
                    <p:nvPicPr>
                      <p:cNvPr id="0" name="Object 2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43063" y="3228975"/>
                        <a:ext cx="1527175" cy="469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25" name="Object 212"/>
          <p:cNvGraphicFramePr>
            <a:graphicFrameLocks noChangeAspect="1"/>
          </p:cNvGraphicFramePr>
          <p:nvPr/>
        </p:nvGraphicFramePr>
        <p:xfrm>
          <a:off x="5607050" y="3200400"/>
          <a:ext cx="1674813" cy="5286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34" name="Equation" r:id="rId7" imgW="723586" imgH="228501" progId="Equation.3">
                  <p:embed/>
                </p:oleObj>
              </mc:Choice>
              <mc:Fallback>
                <p:oleObj name="Equation" r:id="rId7" imgW="723586" imgH="228501" progId="Equation.3">
                  <p:embed/>
                  <p:pic>
                    <p:nvPicPr>
                      <p:cNvPr id="0" name="Object 2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07050" y="3200400"/>
                        <a:ext cx="1674813" cy="5286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26" name="Object 213"/>
          <p:cNvGraphicFramePr>
            <a:graphicFrameLocks noChangeAspect="1"/>
          </p:cNvGraphicFramePr>
          <p:nvPr/>
        </p:nvGraphicFramePr>
        <p:xfrm>
          <a:off x="3713163" y="3157538"/>
          <a:ext cx="1497012" cy="5572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35" name="Equation" r:id="rId9" imgW="647700" imgH="241300" progId="Equation.3">
                  <p:embed/>
                </p:oleObj>
              </mc:Choice>
              <mc:Fallback>
                <p:oleObj name="Equation" r:id="rId9" imgW="647700" imgH="241300" progId="Equation.3">
                  <p:embed/>
                  <p:pic>
                    <p:nvPicPr>
                      <p:cNvPr id="0" name="Object 2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13163" y="3157538"/>
                        <a:ext cx="1497012" cy="5572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32" name="TextBox 7"/>
          <p:cNvSpPr txBox="1">
            <a:spLocks noChangeArrowheads="1"/>
          </p:cNvSpPr>
          <p:nvPr/>
        </p:nvSpPr>
        <p:spPr bwMode="auto">
          <a:xfrm>
            <a:off x="838200" y="4648200"/>
            <a:ext cx="7342188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altLang="zh-CN" sz="2400" b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We expect something interesting to happen as </a:t>
            </a:r>
            <a:r>
              <a:rPr lang="en-US" altLang="zh-CN" sz="2400" b="1">
                <a:solidFill>
                  <a:srgbClr val="00B050"/>
                </a:solidFill>
                <a:latin typeface="Symbol" pitchFamily="18" charset="2"/>
                <a:cs typeface="Times New Roman" pitchFamily="18" charset="0"/>
              </a:rPr>
              <a:t>g</a:t>
            </a:r>
            <a:r>
              <a:rPr lang="en-US" altLang="zh-CN" sz="2400" b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→ 1, </a:t>
            </a:r>
          </a:p>
          <a:p>
            <a:pPr algn="ctr" eaLnBrk="1" hangingPunct="1"/>
            <a:r>
              <a:rPr lang="en-US" altLang="zh-CN" sz="2400" b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i.e. the driving force becomes comparable to the weight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32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extBox 1"/>
          <p:cNvSpPr txBox="1">
            <a:spLocks noChangeArrowheads="1"/>
          </p:cNvSpPr>
          <p:nvPr/>
        </p:nvSpPr>
        <p:spPr bwMode="auto">
          <a:xfrm>
            <a:off x="2200275" y="69850"/>
            <a:ext cx="4657725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2400" b="1">
                <a:latin typeface="Times New Roman" pitchFamily="18" charset="0"/>
                <a:cs typeface="Times New Roman" pitchFamily="18" charset="0"/>
              </a:rPr>
              <a:t>Period-1 Rolling Motion at </a:t>
            </a:r>
            <a:r>
              <a:rPr lang="en-US" sz="2400" b="1">
                <a:latin typeface="Symbol" pitchFamily="18" charset="2"/>
                <a:cs typeface="Times New Roman" pitchFamily="18" charset="0"/>
              </a:rPr>
              <a:t>g</a:t>
            </a:r>
            <a:r>
              <a:rPr lang="en-US" sz="2400" b="1">
                <a:latin typeface="Times New Roman" pitchFamily="18" charset="0"/>
                <a:cs typeface="Times New Roman" pitchFamily="18" charset="0"/>
              </a:rPr>
              <a:t> = 1.4</a:t>
            </a:r>
            <a:endParaRPr lang="en-US" sz="2400" b="1">
              <a:latin typeface="Symbol" pitchFamily="18" charset="2"/>
              <a:cs typeface="Times New Roman" pitchFamily="18" charset="0"/>
            </a:endParaRPr>
          </a:p>
        </p:txBody>
      </p:sp>
      <p:pic>
        <p:nvPicPr>
          <p:cNvPr id="41987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725" y="2052638"/>
            <a:ext cx="4003675" cy="2290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988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1981200"/>
            <a:ext cx="411480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41989" name="Object 7"/>
          <p:cNvGraphicFramePr>
            <a:graphicFrameLocks noChangeAspect="1"/>
          </p:cNvGraphicFramePr>
          <p:nvPr/>
        </p:nvGraphicFramePr>
        <p:xfrm>
          <a:off x="5029200" y="1600200"/>
          <a:ext cx="469900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998" name="Equation" r:id="rId5" imgW="279400" imgH="228600" progId="Equation.3">
                  <p:embed/>
                </p:oleObj>
              </mc:Choice>
              <mc:Fallback>
                <p:oleObj name="Equation" r:id="rId5" imgW="279400" imgH="228600" progId="Equation.3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29200" y="1600200"/>
                        <a:ext cx="469900" cy="381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990" name="TextBox 9"/>
          <p:cNvSpPr txBox="1">
            <a:spLocks noChangeArrowheads="1"/>
          </p:cNvSpPr>
          <p:nvPr/>
        </p:nvSpPr>
        <p:spPr bwMode="auto">
          <a:xfrm>
            <a:off x="4191000" y="1066800"/>
            <a:ext cx="102393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2400" b="1">
                <a:solidFill>
                  <a:srgbClr val="FF0000"/>
                </a:solidFill>
                <a:latin typeface="Symbol" pitchFamily="18" charset="2"/>
                <a:cs typeface="Times New Roman" pitchFamily="18" charset="0"/>
              </a:rPr>
              <a:t>g</a:t>
            </a:r>
            <a:r>
              <a:rPr lang="en-US" sz="2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= 1.4</a:t>
            </a:r>
          </a:p>
        </p:txBody>
      </p:sp>
      <p:sp>
        <p:nvSpPr>
          <p:cNvPr id="41991" name="TextBox 10"/>
          <p:cNvSpPr txBox="1">
            <a:spLocks noChangeArrowheads="1"/>
          </p:cNvSpPr>
          <p:nvPr/>
        </p:nvSpPr>
        <p:spPr bwMode="auto">
          <a:xfrm>
            <a:off x="4419600" y="1981200"/>
            <a:ext cx="28733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2400" b="1">
                <a:latin typeface="Times New Roman" pitchFamily="18" charset="0"/>
                <a:cs typeface="Times New Roman" pitchFamily="18" charset="0"/>
              </a:rPr>
              <a:t>t</a:t>
            </a:r>
          </a:p>
        </p:txBody>
      </p:sp>
      <p:sp>
        <p:nvSpPr>
          <p:cNvPr id="41992" name="TextBox 11"/>
          <p:cNvSpPr txBox="1">
            <a:spLocks noChangeArrowheads="1"/>
          </p:cNvSpPr>
          <p:nvPr/>
        </p:nvSpPr>
        <p:spPr bwMode="auto">
          <a:xfrm>
            <a:off x="8856663" y="2743200"/>
            <a:ext cx="287337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2400" b="1">
                <a:latin typeface="Times New Roman" pitchFamily="18" charset="0"/>
                <a:cs typeface="Times New Roman" pitchFamily="18" charset="0"/>
              </a:rPr>
              <a:t>t</a:t>
            </a:r>
          </a:p>
        </p:txBody>
      </p:sp>
      <p:sp>
        <p:nvSpPr>
          <p:cNvPr id="41993" name="TextBox 12"/>
          <p:cNvSpPr txBox="1">
            <a:spLocks noChangeArrowheads="1"/>
          </p:cNvSpPr>
          <p:nvPr/>
        </p:nvSpPr>
        <p:spPr bwMode="auto">
          <a:xfrm>
            <a:off x="819150" y="5181600"/>
            <a:ext cx="72580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2400" b="1">
                <a:latin typeface="Times New Roman" pitchFamily="18" charset="0"/>
                <a:cs typeface="Times New Roman" pitchFamily="18" charset="0"/>
              </a:rPr>
              <a:t>Even though the pendulum is “rolling”,       is periodic</a:t>
            </a:r>
          </a:p>
        </p:txBody>
      </p:sp>
      <p:graphicFrame>
        <p:nvGraphicFramePr>
          <p:cNvPr id="41994" name="Object 7"/>
          <p:cNvGraphicFramePr>
            <a:graphicFrameLocks noChangeAspect="1"/>
          </p:cNvGraphicFramePr>
          <p:nvPr/>
        </p:nvGraphicFramePr>
        <p:xfrm>
          <a:off x="6076950" y="5195888"/>
          <a:ext cx="469900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999" name="Equation" r:id="rId7" imgW="279400" imgH="228600" progId="Equation.3">
                  <p:embed/>
                </p:oleObj>
              </mc:Choice>
              <mc:Fallback>
                <p:oleObj name="Equation" r:id="rId7" imgW="279400" imgH="228600" progId="Equation.3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76950" y="5195888"/>
                        <a:ext cx="469900" cy="381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995" name="TextBox 14"/>
          <p:cNvSpPr txBox="1">
            <a:spLocks noChangeArrowheads="1"/>
          </p:cNvSpPr>
          <p:nvPr/>
        </p:nvSpPr>
        <p:spPr bwMode="auto">
          <a:xfrm>
            <a:off x="12700" y="2211388"/>
            <a:ext cx="652463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2400" b="1">
                <a:latin typeface="Symbol" pitchFamily="18" charset="2"/>
                <a:cs typeface="Times New Roman" pitchFamily="18" charset="0"/>
              </a:rPr>
              <a:t>f</a:t>
            </a:r>
            <a:r>
              <a:rPr lang="en-US" sz="2400" b="1">
                <a:latin typeface="Times New Roman" pitchFamily="18" charset="0"/>
                <a:cs typeface="Times New Roman" pitchFamily="18" charset="0"/>
              </a:rPr>
              <a:t>(t)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extBox 1"/>
          <p:cNvSpPr txBox="1">
            <a:spLocks noChangeArrowheads="1"/>
          </p:cNvSpPr>
          <p:nvPr/>
        </p:nvSpPr>
        <p:spPr bwMode="auto">
          <a:xfrm>
            <a:off x="1600200" y="71438"/>
            <a:ext cx="601027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2400" b="1">
                <a:latin typeface="Times New Roman" pitchFamily="18" charset="0"/>
                <a:cs typeface="Times New Roman" pitchFamily="18" charset="0"/>
              </a:rPr>
              <a:t>An Alternative View: State Space Trajectory</a:t>
            </a:r>
            <a:endParaRPr lang="en-US" sz="2400" b="1">
              <a:latin typeface="Symbol" pitchFamily="18" charset="2"/>
              <a:cs typeface="Times New Roman" pitchFamily="18" charset="0"/>
            </a:endParaRPr>
          </a:p>
        </p:txBody>
      </p:sp>
      <p:graphicFrame>
        <p:nvGraphicFramePr>
          <p:cNvPr id="43011" name="Object 7"/>
          <p:cNvGraphicFramePr>
            <a:graphicFrameLocks noChangeAspect="1"/>
          </p:cNvGraphicFramePr>
          <p:nvPr/>
        </p:nvGraphicFramePr>
        <p:xfrm>
          <a:off x="2624138" y="788988"/>
          <a:ext cx="469900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040" name="Equation" r:id="rId3" imgW="279400" imgH="228600" progId="Equation.3">
                  <p:embed/>
                </p:oleObj>
              </mc:Choice>
              <mc:Fallback>
                <p:oleObj name="Equation" r:id="rId3" imgW="279400" imgH="228600" progId="Equation.3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24138" y="788988"/>
                        <a:ext cx="469900" cy="381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3012" name="TextBox 3"/>
          <p:cNvSpPr txBox="1">
            <a:spLocks noChangeArrowheads="1"/>
          </p:cNvSpPr>
          <p:nvPr/>
        </p:nvSpPr>
        <p:spPr bwMode="auto">
          <a:xfrm>
            <a:off x="1890713" y="762000"/>
            <a:ext cx="5576887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2400" b="1">
                <a:latin typeface="Times New Roman" pitchFamily="18" charset="0"/>
                <a:cs typeface="Times New Roman" pitchFamily="18" charset="0"/>
              </a:rPr>
              <a:t>Plot         vs.       with time as a parameter</a:t>
            </a:r>
          </a:p>
        </p:txBody>
      </p:sp>
      <p:graphicFrame>
        <p:nvGraphicFramePr>
          <p:cNvPr id="43013" name="Object 3"/>
          <p:cNvGraphicFramePr>
            <a:graphicFrameLocks noChangeAspect="1"/>
          </p:cNvGraphicFramePr>
          <p:nvPr/>
        </p:nvGraphicFramePr>
        <p:xfrm>
          <a:off x="3567113" y="838200"/>
          <a:ext cx="469900" cy="339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041" name="Equation" r:id="rId5" imgW="279279" imgH="203112" progId="Equation.3">
                  <p:embed/>
                </p:oleObj>
              </mc:Choice>
              <mc:Fallback>
                <p:oleObj name="Equation" r:id="rId5" imgW="279279" imgH="203112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67113" y="838200"/>
                        <a:ext cx="469900" cy="339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3014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1447800"/>
            <a:ext cx="3956050" cy="2386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685" name="Picture 5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888" y="3810000"/>
            <a:ext cx="4445000" cy="2719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686" name="Picture 6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8863" y="4144963"/>
            <a:ext cx="3776662" cy="234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017" name="TextBox 8"/>
          <p:cNvSpPr txBox="1">
            <a:spLocks noChangeArrowheads="1"/>
          </p:cNvSpPr>
          <p:nvPr/>
        </p:nvSpPr>
        <p:spPr bwMode="auto">
          <a:xfrm>
            <a:off x="7716838" y="6546850"/>
            <a:ext cx="1420812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400" b="1">
                <a:latin typeface="Times New Roman" pitchFamily="18" charset="0"/>
                <a:cs typeface="Times New Roman" pitchFamily="18" charset="0"/>
              </a:rPr>
              <a:t>Fig. 12.20, 12.21</a:t>
            </a:r>
          </a:p>
        </p:txBody>
      </p:sp>
      <p:sp>
        <p:nvSpPr>
          <p:cNvPr id="43018" name="TextBox 9"/>
          <p:cNvSpPr txBox="1">
            <a:spLocks noChangeArrowheads="1"/>
          </p:cNvSpPr>
          <p:nvPr/>
        </p:nvSpPr>
        <p:spPr bwMode="auto">
          <a:xfrm>
            <a:off x="2133600" y="1295400"/>
            <a:ext cx="65246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2400" b="1">
                <a:latin typeface="Symbol" pitchFamily="18" charset="2"/>
                <a:cs typeface="Times New Roman" pitchFamily="18" charset="0"/>
              </a:rPr>
              <a:t>f</a:t>
            </a:r>
            <a:r>
              <a:rPr lang="en-US" sz="2400" b="1">
                <a:latin typeface="Times New Roman" pitchFamily="18" charset="0"/>
                <a:cs typeface="Times New Roman" pitchFamily="18" charset="0"/>
              </a:rPr>
              <a:t>(t)</a:t>
            </a:r>
          </a:p>
        </p:txBody>
      </p:sp>
      <p:sp>
        <p:nvSpPr>
          <p:cNvPr id="43019" name="TextBox 10"/>
          <p:cNvSpPr txBox="1">
            <a:spLocks noChangeArrowheads="1"/>
          </p:cNvSpPr>
          <p:nvPr/>
        </p:nvSpPr>
        <p:spPr bwMode="auto">
          <a:xfrm>
            <a:off x="6477000" y="2286000"/>
            <a:ext cx="28733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2400" b="1">
                <a:latin typeface="Times New Roman" pitchFamily="18" charset="0"/>
                <a:cs typeface="Times New Roman" pitchFamily="18" charset="0"/>
              </a:rPr>
              <a:t>t</a:t>
            </a:r>
          </a:p>
        </p:txBody>
      </p:sp>
      <p:sp>
        <p:nvSpPr>
          <p:cNvPr id="43020" name="TextBox 11"/>
          <p:cNvSpPr txBox="1">
            <a:spLocks noChangeArrowheads="1"/>
          </p:cNvSpPr>
          <p:nvPr/>
        </p:nvSpPr>
        <p:spPr bwMode="auto">
          <a:xfrm>
            <a:off x="4114800" y="3581400"/>
            <a:ext cx="102393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2400" b="1">
                <a:solidFill>
                  <a:srgbClr val="FF0000"/>
                </a:solidFill>
                <a:latin typeface="Symbol" pitchFamily="18" charset="2"/>
                <a:cs typeface="Times New Roman" pitchFamily="18" charset="0"/>
              </a:rPr>
              <a:t>g</a:t>
            </a:r>
            <a:r>
              <a:rPr lang="en-US" sz="2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= 0.6</a:t>
            </a:r>
          </a:p>
        </p:txBody>
      </p:sp>
      <p:graphicFrame>
        <p:nvGraphicFramePr>
          <p:cNvPr id="13" name="Object 3"/>
          <p:cNvGraphicFramePr>
            <a:graphicFrameLocks noChangeAspect="1"/>
          </p:cNvGraphicFramePr>
          <p:nvPr/>
        </p:nvGraphicFramePr>
        <p:xfrm>
          <a:off x="4468813" y="4953000"/>
          <a:ext cx="469900" cy="339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042" name="Equation" r:id="rId10" imgW="279279" imgH="203112" progId="Equation.3">
                  <p:embed/>
                </p:oleObj>
              </mc:Choice>
              <mc:Fallback>
                <p:oleObj name="Equation" r:id="rId10" imgW="279279" imgH="203112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68813" y="4953000"/>
                        <a:ext cx="469900" cy="339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7"/>
          <p:cNvGraphicFramePr>
            <a:graphicFrameLocks noChangeAspect="1"/>
          </p:cNvGraphicFramePr>
          <p:nvPr/>
        </p:nvGraphicFramePr>
        <p:xfrm>
          <a:off x="2043113" y="3886200"/>
          <a:ext cx="469900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043" name="Equation" r:id="rId11" imgW="279400" imgH="228600" progId="Equation.3">
                  <p:embed/>
                </p:oleObj>
              </mc:Choice>
              <mc:Fallback>
                <p:oleObj name="Equation" r:id="rId11" imgW="279400" imgH="228600" progId="Equation.3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43113" y="3886200"/>
                        <a:ext cx="469900" cy="381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7"/>
          <p:cNvGraphicFramePr>
            <a:graphicFrameLocks noChangeAspect="1"/>
          </p:cNvGraphicFramePr>
          <p:nvPr/>
        </p:nvGraphicFramePr>
        <p:xfrm>
          <a:off x="6573838" y="3816350"/>
          <a:ext cx="469900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044" name="Equation" r:id="rId12" imgW="279400" imgH="228600" progId="Equation.3">
                  <p:embed/>
                </p:oleObj>
              </mc:Choice>
              <mc:Fallback>
                <p:oleObj name="Equation" r:id="rId12" imgW="279400" imgH="228600" progId="Equation.3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73838" y="3816350"/>
                        <a:ext cx="469900" cy="381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3"/>
          <p:cNvGraphicFramePr>
            <a:graphicFrameLocks noChangeAspect="1"/>
          </p:cNvGraphicFramePr>
          <p:nvPr/>
        </p:nvGraphicFramePr>
        <p:xfrm>
          <a:off x="8597900" y="4994275"/>
          <a:ext cx="469900" cy="339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045" name="Equation" r:id="rId13" imgW="279279" imgH="203112" progId="Equation.3">
                  <p:embed/>
                </p:oleObj>
              </mc:Choice>
              <mc:Fallback>
                <p:oleObj name="Equation" r:id="rId13" imgW="279279" imgH="203112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597900" y="4994275"/>
                        <a:ext cx="469900" cy="339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TextBox 16"/>
          <p:cNvSpPr txBox="1">
            <a:spLocks noChangeArrowheads="1"/>
          </p:cNvSpPr>
          <p:nvPr/>
        </p:nvSpPr>
        <p:spPr bwMode="auto">
          <a:xfrm>
            <a:off x="1752600" y="6446838"/>
            <a:ext cx="158273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b="1">
                <a:latin typeface="Times New Roman" pitchFamily="18" charset="0"/>
                <a:cs typeface="Times New Roman" pitchFamily="18" charset="0"/>
              </a:rPr>
              <a:t>First 20 cycles</a:t>
            </a:r>
          </a:p>
        </p:txBody>
      </p:sp>
      <p:sp>
        <p:nvSpPr>
          <p:cNvPr id="18" name="TextBox 17"/>
          <p:cNvSpPr txBox="1">
            <a:spLocks noChangeArrowheads="1"/>
          </p:cNvSpPr>
          <p:nvPr/>
        </p:nvSpPr>
        <p:spPr bwMode="auto">
          <a:xfrm>
            <a:off x="6046788" y="6442075"/>
            <a:ext cx="13652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b="1">
                <a:latin typeface="Times New Roman" pitchFamily="18" charset="0"/>
                <a:cs typeface="Times New Roman" pitchFamily="18" charset="0"/>
              </a:rPr>
              <a:t>Cycles 5 -20</a:t>
            </a:r>
          </a:p>
        </p:txBody>
      </p:sp>
      <p:cxnSp>
        <p:nvCxnSpPr>
          <p:cNvPr id="20" name="Straight Arrow Connector 19"/>
          <p:cNvCxnSpPr/>
          <p:nvPr/>
        </p:nvCxnSpPr>
        <p:spPr>
          <a:xfrm flipV="1">
            <a:off x="609600" y="4329113"/>
            <a:ext cx="152400" cy="152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>
            <a:spLocks noChangeArrowheads="1"/>
          </p:cNvSpPr>
          <p:nvPr/>
        </p:nvSpPr>
        <p:spPr bwMode="auto">
          <a:xfrm>
            <a:off x="214313" y="5084763"/>
            <a:ext cx="465137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100" b="1">
                <a:latin typeface="Times New Roman" pitchFamily="18" charset="0"/>
                <a:cs typeface="Times New Roman" pitchFamily="18" charset="0"/>
              </a:rPr>
              <a:t>start</a:t>
            </a:r>
          </a:p>
        </p:txBody>
      </p:sp>
      <p:sp>
        <p:nvSpPr>
          <p:cNvPr id="22" name="TextBox 21"/>
          <p:cNvSpPr txBox="1">
            <a:spLocks noChangeArrowheads="1"/>
          </p:cNvSpPr>
          <p:nvPr/>
        </p:nvSpPr>
        <p:spPr bwMode="auto">
          <a:xfrm>
            <a:off x="7986713" y="4114800"/>
            <a:ext cx="776287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200" b="1">
                <a:latin typeface="Times New Roman" pitchFamily="18" charset="0"/>
                <a:cs typeface="Times New Roman" pitchFamily="18" charset="0"/>
              </a:rPr>
              <a:t>periodic</a:t>
            </a:r>
          </a:p>
          <a:p>
            <a:pPr eaLnBrk="1" hangingPunct="1"/>
            <a:r>
              <a:rPr lang="en-US" sz="1200" b="1">
                <a:latin typeface="Times New Roman" pitchFamily="18" charset="0"/>
                <a:cs typeface="Times New Roman" pitchFamily="18" charset="0"/>
              </a:rPr>
              <a:t>attractor</a:t>
            </a:r>
          </a:p>
        </p:txBody>
      </p:sp>
      <p:graphicFrame>
        <p:nvGraphicFramePr>
          <p:cNvPr id="43030" name="Object 11"/>
          <p:cNvGraphicFramePr>
            <a:graphicFrameLocks noChangeAspect="1"/>
          </p:cNvGraphicFramePr>
          <p:nvPr/>
        </p:nvGraphicFramePr>
        <p:xfrm>
          <a:off x="533400" y="2133600"/>
          <a:ext cx="1320800" cy="736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046" name="Equation" r:id="rId14" imgW="812447" imgH="457002" progId="Equation.3">
                  <p:embed/>
                </p:oleObj>
              </mc:Choice>
              <mc:Fallback>
                <p:oleObj name="Equation" r:id="rId14" imgW="812447" imgH="457002" progId="Equation.3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" y="2133600"/>
                        <a:ext cx="1320800" cy="736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5" name="Straight Arrow Connector 4"/>
          <p:cNvCxnSpPr/>
          <p:nvPr/>
        </p:nvCxnSpPr>
        <p:spPr>
          <a:xfrm>
            <a:off x="7735888" y="4433888"/>
            <a:ext cx="131762" cy="76200"/>
          </a:xfrm>
          <a:prstGeom prst="straightConnector1">
            <a:avLst/>
          </a:prstGeom>
          <a:ln w="127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 flipH="1" flipV="1">
            <a:off x="5562600" y="6076950"/>
            <a:ext cx="152400" cy="76200"/>
          </a:xfrm>
          <a:prstGeom prst="straightConnector1">
            <a:avLst/>
          </a:prstGeom>
          <a:ln w="127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  <p:bldP spid="21" grpId="0"/>
      <p:bldP spid="22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1981200"/>
            <a:ext cx="3940175" cy="2447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035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905000"/>
            <a:ext cx="4181475" cy="259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036" name="TextBox 1"/>
          <p:cNvSpPr txBox="1">
            <a:spLocks noChangeArrowheads="1"/>
          </p:cNvSpPr>
          <p:nvPr/>
        </p:nvSpPr>
        <p:spPr bwMode="auto">
          <a:xfrm>
            <a:off x="1600200" y="71438"/>
            <a:ext cx="601027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2400" b="1">
                <a:latin typeface="Times New Roman" pitchFamily="18" charset="0"/>
                <a:cs typeface="Times New Roman" pitchFamily="18" charset="0"/>
              </a:rPr>
              <a:t>An Alternative View: State Space Trajectory</a:t>
            </a:r>
            <a:endParaRPr lang="en-US" sz="2400" b="1">
              <a:latin typeface="Symbol" pitchFamily="18" charset="2"/>
              <a:cs typeface="Times New Roman" pitchFamily="18" charset="0"/>
            </a:endParaRPr>
          </a:p>
        </p:txBody>
      </p:sp>
      <p:graphicFrame>
        <p:nvGraphicFramePr>
          <p:cNvPr id="44037" name="Object 7"/>
          <p:cNvGraphicFramePr>
            <a:graphicFrameLocks noChangeAspect="1"/>
          </p:cNvGraphicFramePr>
          <p:nvPr/>
        </p:nvGraphicFramePr>
        <p:xfrm>
          <a:off x="2624138" y="788988"/>
          <a:ext cx="469900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072" name="Equation" r:id="rId5" imgW="279400" imgH="228600" progId="Equation.3">
                  <p:embed/>
                </p:oleObj>
              </mc:Choice>
              <mc:Fallback>
                <p:oleObj name="Equation" r:id="rId5" imgW="279400" imgH="228600" progId="Equation.3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24138" y="788988"/>
                        <a:ext cx="469900" cy="381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4038" name="TextBox 3"/>
          <p:cNvSpPr txBox="1">
            <a:spLocks noChangeArrowheads="1"/>
          </p:cNvSpPr>
          <p:nvPr/>
        </p:nvSpPr>
        <p:spPr bwMode="auto">
          <a:xfrm>
            <a:off x="1890713" y="762000"/>
            <a:ext cx="5576887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2400" b="1">
                <a:latin typeface="Times New Roman" pitchFamily="18" charset="0"/>
                <a:cs typeface="Times New Roman" pitchFamily="18" charset="0"/>
              </a:rPr>
              <a:t>Plot         vs.       with time as a parameter</a:t>
            </a:r>
          </a:p>
        </p:txBody>
      </p:sp>
      <p:graphicFrame>
        <p:nvGraphicFramePr>
          <p:cNvPr id="44039" name="Object 3"/>
          <p:cNvGraphicFramePr>
            <a:graphicFrameLocks noChangeAspect="1"/>
          </p:cNvGraphicFramePr>
          <p:nvPr/>
        </p:nvGraphicFramePr>
        <p:xfrm>
          <a:off x="3567113" y="838200"/>
          <a:ext cx="469900" cy="339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073" name="Equation" r:id="rId7" imgW="279279" imgH="203112" progId="Equation.3">
                  <p:embed/>
                </p:oleObj>
              </mc:Choice>
              <mc:Fallback>
                <p:oleObj name="Equation" r:id="rId7" imgW="279279" imgH="203112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67113" y="838200"/>
                        <a:ext cx="469900" cy="339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4040" name="TextBox 8"/>
          <p:cNvSpPr txBox="1">
            <a:spLocks noChangeArrowheads="1"/>
          </p:cNvSpPr>
          <p:nvPr/>
        </p:nvSpPr>
        <p:spPr bwMode="auto">
          <a:xfrm>
            <a:off x="8202613" y="6561138"/>
            <a:ext cx="9271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400" b="1">
                <a:latin typeface="Times New Roman" pitchFamily="18" charset="0"/>
                <a:cs typeface="Times New Roman" pitchFamily="18" charset="0"/>
              </a:rPr>
              <a:t>Fig. 12.22</a:t>
            </a:r>
          </a:p>
        </p:txBody>
      </p:sp>
      <p:sp>
        <p:nvSpPr>
          <p:cNvPr id="44041" name="TextBox 11"/>
          <p:cNvSpPr txBox="1">
            <a:spLocks noChangeArrowheads="1"/>
          </p:cNvSpPr>
          <p:nvPr/>
        </p:nvSpPr>
        <p:spPr bwMode="auto">
          <a:xfrm>
            <a:off x="4108450" y="1157288"/>
            <a:ext cx="1023938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2400" b="1">
                <a:solidFill>
                  <a:srgbClr val="FF0000"/>
                </a:solidFill>
                <a:latin typeface="Symbol" pitchFamily="18" charset="2"/>
                <a:cs typeface="Times New Roman" pitchFamily="18" charset="0"/>
              </a:rPr>
              <a:t>g</a:t>
            </a:r>
            <a:r>
              <a:rPr lang="en-US" sz="2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= 0.6</a:t>
            </a:r>
          </a:p>
        </p:txBody>
      </p:sp>
      <p:graphicFrame>
        <p:nvGraphicFramePr>
          <p:cNvPr id="44042" name="Object 3"/>
          <p:cNvGraphicFramePr>
            <a:graphicFrameLocks noChangeAspect="1"/>
          </p:cNvGraphicFramePr>
          <p:nvPr/>
        </p:nvGraphicFramePr>
        <p:xfrm>
          <a:off x="4419600" y="2819400"/>
          <a:ext cx="469900" cy="339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074" name="Equation" r:id="rId9" imgW="279279" imgH="203112" progId="Equation.3">
                  <p:embed/>
                </p:oleObj>
              </mc:Choice>
              <mc:Fallback>
                <p:oleObj name="Equation" r:id="rId9" imgW="279279" imgH="203112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19600" y="2819400"/>
                        <a:ext cx="469900" cy="339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4043" name="Object 7"/>
          <p:cNvGraphicFramePr>
            <a:graphicFrameLocks noChangeAspect="1"/>
          </p:cNvGraphicFramePr>
          <p:nvPr/>
        </p:nvGraphicFramePr>
        <p:xfrm>
          <a:off x="1905000" y="1524000"/>
          <a:ext cx="469900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075" name="Equation" r:id="rId10" imgW="279400" imgH="228600" progId="Equation.3">
                  <p:embed/>
                </p:oleObj>
              </mc:Choice>
              <mc:Fallback>
                <p:oleObj name="Equation" r:id="rId10" imgW="279400" imgH="228600" progId="Equation.3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05000" y="1524000"/>
                        <a:ext cx="469900" cy="381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4044" name="Object 7"/>
          <p:cNvGraphicFramePr>
            <a:graphicFrameLocks noChangeAspect="1"/>
          </p:cNvGraphicFramePr>
          <p:nvPr/>
        </p:nvGraphicFramePr>
        <p:xfrm>
          <a:off x="6400800" y="1676400"/>
          <a:ext cx="469900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076" name="Equation" r:id="rId11" imgW="279400" imgH="228600" progId="Equation.3">
                  <p:embed/>
                </p:oleObj>
              </mc:Choice>
              <mc:Fallback>
                <p:oleObj name="Equation" r:id="rId11" imgW="279400" imgH="228600" progId="Equation.3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00800" y="1676400"/>
                        <a:ext cx="469900" cy="381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4045" name="Object 3"/>
          <p:cNvGraphicFramePr>
            <a:graphicFrameLocks noChangeAspect="1"/>
          </p:cNvGraphicFramePr>
          <p:nvPr/>
        </p:nvGraphicFramePr>
        <p:xfrm>
          <a:off x="8674100" y="2895600"/>
          <a:ext cx="469900" cy="339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077" name="Equation" r:id="rId12" imgW="279279" imgH="203112" progId="Equation.3">
                  <p:embed/>
                </p:oleObj>
              </mc:Choice>
              <mc:Fallback>
                <p:oleObj name="Equation" r:id="rId12" imgW="279279" imgH="203112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674100" y="2895600"/>
                        <a:ext cx="469900" cy="339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4046" name="TextBox 16"/>
          <p:cNvSpPr txBox="1">
            <a:spLocks noChangeArrowheads="1"/>
          </p:cNvSpPr>
          <p:nvPr/>
        </p:nvSpPr>
        <p:spPr bwMode="auto">
          <a:xfrm>
            <a:off x="1600200" y="4495800"/>
            <a:ext cx="158273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b="1">
                <a:latin typeface="Times New Roman" pitchFamily="18" charset="0"/>
                <a:cs typeface="Times New Roman" pitchFamily="18" charset="0"/>
              </a:rPr>
              <a:t>First 20 cycles</a:t>
            </a:r>
          </a:p>
        </p:txBody>
      </p:sp>
      <p:sp>
        <p:nvSpPr>
          <p:cNvPr id="44047" name="TextBox 17"/>
          <p:cNvSpPr txBox="1">
            <a:spLocks noChangeArrowheads="1"/>
          </p:cNvSpPr>
          <p:nvPr/>
        </p:nvSpPr>
        <p:spPr bwMode="auto">
          <a:xfrm>
            <a:off x="6172200" y="4419600"/>
            <a:ext cx="13652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b="1">
                <a:latin typeface="Times New Roman" pitchFamily="18" charset="0"/>
                <a:cs typeface="Times New Roman" pitchFamily="18" charset="0"/>
              </a:rPr>
              <a:t>Cycles 5 -20</a:t>
            </a:r>
          </a:p>
        </p:txBody>
      </p:sp>
      <p:cxnSp>
        <p:nvCxnSpPr>
          <p:cNvPr id="19" name="Straight Arrow Connector 18"/>
          <p:cNvCxnSpPr/>
          <p:nvPr/>
        </p:nvCxnSpPr>
        <p:spPr>
          <a:xfrm flipV="1">
            <a:off x="2514600" y="2667000"/>
            <a:ext cx="152400" cy="152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049" name="TextBox 19"/>
          <p:cNvSpPr txBox="1">
            <a:spLocks noChangeArrowheads="1"/>
          </p:cNvSpPr>
          <p:nvPr/>
        </p:nvSpPr>
        <p:spPr bwMode="auto">
          <a:xfrm>
            <a:off x="1981200" y="2971800"/>
            <a:ext cx="465138" cy="26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1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start</a:t>
            </a:r>
          </a:p>
        </p:txBody>
      </p:sp>
      <p:cxnSp>
        <p:nvCxnSpPr>
          <p:cNvPr id="24" name="Straight Arrow Connector 23"/>
          <p:cNvCxnSpPr/>
          <p:nvPr/>
        </p:nvCxnSpPr>
        <p:spPr>
          <a:xfrm>
            <a:off x="7848600" y="2286000"/>
            <a:ext cx="152400" cy="76200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 flipH="1" flipV="1">
            <a:off x="5410200" y="3886200"/>
            <a:ext cx="304800" cy="152400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>
            <a:spLocks noChangeArrowheads="1"/>
          </p:cNvSpPr>
          <p:nvPr/>
        </p:nvSpPr>
        <p:spPr bwMode="auto">
          <a:xfrm>
            <a:off x="1143000" y="6096000"/>
            <a:ext cx="678497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2400" b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The state space point moves clockwise on the orbit</a:t>
            </a:r>
          </a:p>
        </p:txBody>
      </p:sp>
      <p:cxnSp>
        <p:nvCxnSpPr>
          <p:cNvPr id="29" name="Straight Arrow Connector 28"/>
          <p:cNvCxnSpPr/>
          <p:nvPr/>
        </p:nvCxnSpPr>
        <p:spPr>
          <a:xfrm flipH="1">
            <a:off x="2971800" y="3692525"/>
            <a:ext cx="152400" cy="152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72714" name="Object 10"/>
          <p:cNvGraphicFramePr>
            <a:graphicFrameLocks noChangeAspect="1"/>
          </p:cNvGraphicFramePr>
          <p:nvPr/>
        </p:nvGraphicFramePr>
        <p:xfrm>
          <a:off x="5189538" y="5029200"/>
          <a:ext cx="3048000" cy="495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078" name="Equation" r:id="rId13" imgW="1231366" imgH="203112" progId="Equation.3">
                  <p:embed/>
                </p:oleObj>
              </mc:Choice>
              <mc:Fallback>
                <p:oleObj name="Equation" r:id="rId13" imgW="1231366" imgH="203112" progId="Equation.3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89538" y="5029200"/>
                        <a:ext cx="3048000" cy="495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" name="Object 10"/>
          <p:cNvGraphicFramePr>
            <a:graphicFrameLocks noChangeAspect="1"/>
          </p:cNvGraphicFramePr>
          <p:nvPr/>
        </p:nvGraphicFramePr>
        <p:xfrm>
          <a:off x="4894263" y="5462588"/>
          <a:ext cx="3487737" cy="5572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079" name="Equation" r:id="rId15" imgW="1409700" imgH="228600" progId="Equation.3">
                  <p:embed/>
                </p:oleObj>
              </mc:Choice>
              <mc:Fallback>
                <p:oleObj name="Equation" r:id="rId15" imgW="1409700" imgH="228600" progId="Equation.3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94263" y="5462588"/>
                        <a:ext cx="3487737" cy="5572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2" name="TextBox 31"/>
          <p:cNvSpPr txBox="1">
            <a:spLocks noChangeArrowheads="1"/>
          </p:cNvSpPr>
          <p:nvPr/>
        </p:nvSpPr>
        <p:spPr bwMode="auto">
          <a:xfrm>
            <a:off x="601663" y="5029200"/>
            <a:ext cx="3208337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2400" b="1">
                <a:latin typeface="Times New Roman" pitchFamily="18" charset="0"/>
                <a:cs typeface="Times New Roman" pitchFamily="18" charset="0"/>
              </a:rPr>
              <a:t>The periodic attractor:</a:t>
            </a:r>
          </a:p>
          <a:p>
            <a:pPr eaLnBrk="1" hangingPunct="1"/>
            <a:r>
              <a:rPr lang="en-US" sz="2400" b="1">
                <a:latin typeface="Times New Roman" pitchFamily="18" charset="0"/>
                <a:cs typeface="Times New Roman" pitchFamily="18" charset="0"/>
              </a:rPr>
              <a:t>[      ,      ] is an ellipse</a:t>
            </a:r>
          </a:p>
        </p:txBody>
      </p:sp>
      <p:graphicFrame>
        <p:nvGraphicFramePr>
          <p:cNvPr id="33" name="Object 3"/>
          <p:cNvGraphicFramePr>
            <a:graphicFrameLocks noChangeAspect="1"/>
          </p:cNvGraphicFramePr>
          <p:nvPr/>
        </p:nvGraphicFramePr>
        <p:xfrm>
          <a:off x="754063" y="5467350"/>
          <a:ext cx="533400" cy="385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080" name="Equation" r:id="rId17" imgW="279279" imgH="203112" progId="Equation.3">
                  <p:embed/>
                </p:oleObj>
              </mc:Choice>
              <mc:Fallback>
                <p:oleObj name="Equation" r:id="rId17" imgW="279279" imgH="203112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4063" y="5467350"/>
                        <a:ext cx="533400" cy="3857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" name="Object 3"/>
          <p:cNvGraphicFramePr>
            <a:graphicFrameLocks noChangeAspect="1"/>
          </p:cNvGraphicFramePr>
          <p:nvPr/>
        </p:nvGraphicFramePr>
        <p:xfrm>
          <a:off x="1287463" y="5435600"/>
          <a:ext cx="533400" cy="433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081" name="Equation" r:id="rId18" imgW="279400" imgH="228600" progId="Equation.3">
                  <p:embed/>
                </p:oleObj>
              </mc:Choice>
              <mc:Fallback>
                <p:oleObj name="Equation" r:id="rId18" imgW="279400" imgH="228600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87463" y="5435600"/>
                        <a:ext cx="533400" cy="4333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4059" name="TextBox 34"/>
          <p:cNvSpPr txBox="1">
            <a:spLocks noChangeArrowheads="1"/>
          </p:cNvSpPr>
          <p:nvPr/>
        </p:nvSpPr>
        <p:spPr bwMode="auto">
          <a:xfrm>
            <a:off x="8139113" y="3962400"/>
            <a:ext cx="776287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200" b="1">
                <a:latin typeface="Times New Roman" pitchFamily="18" charset="0"/>
                <a:cs typeface="Times New Roman" pitchFamily="18" charset="0"/>
              </a:rPr>
              <a:t>periodic</a:t>
            </a:r>
          </a:p>
          <a:p>
            <a:pPr eaLnBrk="1" hangingPunct="1"/>
            <a:r>
              <a:rPr lang="en-US" sz="1200" b="1">
                <a:latin typeface="Times New Roman" pitchFamily="18" charset="0"/>
                <a:cs typeface="Times New Roman" pitchFamily="18" charset="0"/>
              </a:rPr>
              <a:t>attractor</a:t>
            </a:r>
          </a:p>
        </p:txBody>
      </p:sp>
      <p:graphicFrame>
        <p:nvGraphicFramePr>
          <p:cNvPr id="44060" name="Object 14"/>
          <p:cNvGraphicFramePr>
            <a:graphicFrameLocks noChangeAspect="1"/>
          </p:cNvGraphicFramePr>
          <p:nvPr/>
        </p:nvGraphicFramePr>
        <p:xfrm>
          <a:off x="4189413" y="1676400"/>
          <a:ext cx="866775" cy="736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082" name="Equation" r:id="rId20" imgW="533169" imgH="457002" progId="Equation.3">
                  <p:embed/>
                </p:oleObj>
              </mc:Choice>
              <mc:Fallback>
                <p:oleObj name="Equation" r:id="rId20" imgW="533169" imgH="457002" progId="Equation.3">
                  <p:embed/>
                  <p:pic>
                    <p:nvPicPr>
                      <p:cNvPr id="0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89413" y="1676400"/>
                        <a:ext cx="866775" cy="736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32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extBox 1"/>
          <p:cNvSpPr txBox="1">
            <a:spLocks noChangeArrowheads="1"/>
          </p:cNvSpPr>
          <p:nvPr/>
        </p:nvSpPr>
        <p:spPr bwMode="auto">
          <a:xfrm>
            <a:off x="1066800" y="71438"/>
            <a:ext cx="703897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2400" b="1">
                <a:latin typeface="Times New Roman" pitchFamily="18" charset="0"/>
                <a:cs typeface="Times New Roman" pitchFamily="18" charset="0"/>
              </a:rPr>
              <a:t>State Space Trajectory for Period Doubling Cascade</a:t>
            </a:r>
            <a:endParaRPr lang="en-US" sz="2400" b="1">
              <a:latin typeface="Symbol" pitchFamily="18" charset="2"/>
              <a:cs typeface="Times New Roman" pitchFamily="18" charset="0"/>
            </a:endParaRPr>
          </a:p>
        </p:txBody>
      </p:sp>
      <p:pic>
        <p:nvPicPr>
          <p:cNvPr id="4505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538" y="1852613"/>
            <a:ext cx="3978275" cy="2465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060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5500" y="1809750"/>
            <a:ext cx="4087813" cy="2533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5061" name="TextBox 4"/>
          <p:cNvSpPr txBox="1">
            <a:spLocks noChangeArrowheads="1"/>
          </p:cNvSpPr>
          <p:nvPr/>
        </p:nvSpPr>
        <p:spPr bwMode="auto">
          <a:xfrm>
            <a:off x="1524000" y="838200"/>
            <a:ext cx="133191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2400" b="1">
                <a:solidFill>
                  <a:srgbClr val="FF0000"/>
                </a:solidFill>
                <a:latin typeface="Symbol" pitchFamily="18" charset="2"/>
                <a:cs typeface="Times New Roman" pitchFamily="18" charset="0"/>
              </a:rPr>
              <a:t>g</a:t>
            </a:r>
            <a:r>
              <a:rPr lang="en-US" sz="2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= 1.078</a:t>
            </a:r>
          </a:p>
        </p:txBody>
      </p:sp>
      <p:sp>
        <p:nvSpPr>
          <p:cNvPr id="45062" name="TextBox 5"/>
          <p:cNvSpPr txBox="1">
            <a:spLocks noChangeArrowheads="1"/>
          </p:cNvSpPr>
          <p:nvPr/>
        </p:nvSpPr>
        <p:spPr bwMode="auto">
          <a:xfrm>
            <a:off x="5678488" y="838200"/>
            <a:ext cx="1331912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2400" b="1">
                <a:solidFill>
                  <a:srgbClr val="FF0000"/>
                </a:solidFill>
                <a:latin typeface="Symbol" pitchFamily="18" charset="2"/>
                <a:cs typeface="Times New Roman" pitchFamily="18" charset="0"/>
              </a:rPr>
              <a:t>g</a:t>
            </a:r>
            <a:r>
              <a:rPr lang="en-US" sz="2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= 1.081</a:t>
            </a:r>
          </a:p>
        </p:txBody>
      </p:sp>
      <p:graphicFrame>
        <p:nvGraphicFramePr>
          <p:cNvPr id="45063" name="Object 3"/>
          <p:cNvGraphicFramePr>
            <a:graphicFrameLocks noChangeAspect="1"/>
          </p:cNvGraphicFramePr>
          <p:nvPr/>
        </p:nvGraphicFramePr>
        <p:xfrm>
          <a:off x="4129088" y="2667000"/>
          <a:ext cx="469900" cy="339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075" name="Equation" r:id="rId5" imgW="279279" imgH="203112" progId="Equation.3">
                  <p:embed/>
                </p:oleObj>
              </mc:Choice>
              <mc:Fallback>
                <p:oleObj name="Equation" r:id="rId5" imgW="279279" imgH="203112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29088" y="2667000"/>
                        <a:ext cx="469900" cy="339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5064" name="Object 5"/>
          <p:cNvGraphicFramePr>
            <a:graphicFrameLocks noChangeAspect="1"/>
          </p:cNvGraphicFramePr>
          <p:nvPr/>
        </p:nvGraphicFramePr>
        <p:xfrm>
          <a:off x="1711325" y="1509713"/>
          <a:ext cx="469900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076" name="Equation" r:id="rId7" imgW="279400" imgH="228600" progId="Equation.3">
                  <p:embed/>
                </p:oleObj>
              </mc:Choice>
              <mc:Fallback>
                <p:oleObj name="Equation" r:id="rId7" imgW="279400" imgH="22860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11325" y="1509713"/>
                        <a:ext cx="469900" cy="381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5065" name="Object 3"/>
          <p:cNvGraphicFramePr>
            <a:graphicFrameLocks noChangeAspect="1"/>
          </p:cNvGraphicFramePr>
          <p:nvPr/>
        </p:nvGraphicFramePr>
        <p:xfrm>
          <a:off x="8674100" y="2749550"/>
          <a:ext cx="469900" cy="339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077" name="Equation" r:id="rId9" imgW="279279" imgH="203112" progId="Equation.3">
                  <p:embed/>
                </p:oleObj>
              </mc:Choice>
              <mc:Fallback>
                <p:oleObj name="Equation" r:id="rId9" imgW="279279" imgH="203112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674100" y="2749550"/>
                        <a:ext cx="469900" cy="339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5066" name="Object 5"/>
          <p:cNvGraphicFramePr>
            <a:graphicFrameLocks noChangeAspect="1"/>
          </p:cNvGraphicFramePr>
          <p:nvPr/>
        </p:nvGraphicFramePr>
        <p:xfrm>
          <a:off x="6159500" y="1454150"/>
          <a:ext cx="469900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078" name="Equation" r:id="rId10" imgW="279400" imgH="228600" progId="Equation.3">
                  <p:embed/>
                </p:oleObj>
              </mc:Choice>
              <mc:Fallback>
                <p:oleObj name="Equation" r:id="rId10" imgW="279400" imgH="22860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59500" y="1454150"/>
                        <a:ext cx="469900" cy="381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5067" name="TextBox 10"/>
          <p:cNvSpPr txBox="1">
            <a:spLocks noChangeArrowheads="1"/>
          </p:cNvSpPr>
          <p:nvPr/>
        </p:nvSpPr>
        <p:spPr bwMode="auto">
          <a:xfrm>
            <a:off x="1246188" y="4343400"/>
            <a:ext cx="1312862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2400" b="1">
                <a:latin typeface="Times New Roman" pitchFamily="18" charset="0"/>
                <a:cs typeface="Times New Roman" pitchFamily="18" charset="0"/>
              </a:rPr>
              <a:t>Period-2</a:t>
            </a:r>
          </a:p>
        </p:txBody>
      </p:sp>
      <p:sp>
        <p:nvSpPr>
          <p:cNvPr id="45068" name="TextBox 11"/>
          <p:cNvSpPr txBox="1">
            <a:spLocks noChangeArrowheads="1"/>
          </p:cNvSpPr>
          <p:nvPr/>
        </p:nvSpPr>
        <p:spPr bwMode="auto">
          <a:xfrm>
            <a:off x="5713413" y="4343400"/>
            <a:ext cx="131127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2400" b="1">
                <a:latin typeface="Times New Roman" pitchFamily="18" charset="0"/>
                <a:cs typeface="Times New Roman" pitchFamily="18" charset="0"/>
              </a:rPr>
              <a:t>Period-4</a:t>
            </a:r>
          </a:p>
        </p:txBody>
      </p:sp>
      <p:sp>
        <p:nvSpPr>
          <p:cNvPr id="45069" name="TextBox 12"/>
          <p:cNvSpPr txBox="1">
            <a:spLocks noChangeArrowheads="1"/>
          </p:cNvSpPr>
          <p:nvPr/>
        </p:nvSpPr>
        <p:spPr bwMode="auto">
          <a:xfrm>
            <a:off x="3276600" y="4800600"/>
            <a:ext cx="24288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b="1">
                <a:latin typeface="Times New Roman" pitchFamily="18" charset="0"/>
                <a:cs typeface="Times New Roman" pitchFamily="18" charset="0"/>
              </a:rPr>
              <a:t>Plotting cycles 20 to 60</a:t>
            </a:r>
          </a:p>
        </p:txBody>
      </p:sp>
      <p:sp>
        <p:nvSpPr>
          <p:cNvPr id="45070" name="TextBox 13"/>
          <p:cNvSpPr txBox="1">
            <a:spLocks noChangeArrowheads="1"/>
          </p:cNvSpPr>
          <p:nvPr/>
        </p:nvSpPr>
        <p:spPr bwMode="auto">
          <a:xfrm>
            <a:off x="8202613" y="6561138"/>
            <a:ext cx="9271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400" b="1">
                <a:latin typeface="Times New Roman" pitchFamily="18" charset="0"/>
                <a:cs typeface="Times New Roman" pitchFamily="18" charset="0"/>
              </a:rPr>
              <a:t>Fig. 12.23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90600"/>
            <a:ext cx="4857750" cy="300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083" name="TextBox 2"/>
          <p:cNvSpPr txBox="1">
            <a:spLocks noChangeArrowheads="1"/>
          </p:cNvSpPr>
          <p:nvPr/>
        </p:nvSpPr>
        <p:spPr bwMode="auto">
          <a:xfrm>
            <a:off x="2482850" y="71438"/>
            <a:ext cx="452755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State Space Trajectory for Chaos</a:t>
            </a:r>
            <a:endParaRPr lang="en-US" sz="2400" b="1" dirty="0">
              <a:latin typeface="Symbol" pitchFamily="18" charset="2"/>
              <a:cs typeface="Times New Roman" pitchFamily="18" charset="0"/>
            </a:endParaRPr>
          </a:p>
        </p:txBody>
      </p:sp>
      <p:sp>
        <p:nvSpPr>
          <p:cNvPr id="46084" name="TextBox 3"/>
          <p:cNvSpPr txBox="1">
            <a:spLocks noChangeArrowheads="1"/>
          </p:cNvSpPr>
          <p:nvPr/>
        </p:nvSpPr>
        <p:spPr bwMode="auto">
          <a:xfrm>
            <a:off x="228600" y="685800"/>
            <a:ext cx="133191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2400" b="1" dirty="0">
                <a:solidFill>
                  <a:srgbClr val="FF0000"/>
                </a:solidFill>
                <a:latin typeface="Symbol" pitchFamily="18" charset="2"/>
                <a:cs typeface="Times New Roman" pitchFamily="18" charset="0"/>
              </a:rPr>
              <a:t>g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= 1.105</a:t>
            </a:r>
          </a:p>
        </p:txBody>
      </p:sp>
      <p:graphicFrame>
        <p:nvGraphicFramePr>
          <p:cNvPr id="46085" name="Object 3"/>
          <p:cNvGraphicFramePr>
            <a:graphicFrameLocks noChangeAspect="1"/>
          </p:cNvGraphicFramePr>
          <p:nvPr/>
        </p:nvGraphicFramePr>
        <p:xfrm>
          <a:off x="4876800" y="2286000"/>
          <a:ext cx="469900" cy="339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097" name="Equation" r:id="rId4" imgW="279279" imgH="203112" progId="Equation.3">
                  <p:embed/>
                </p:oleObj>
              </mc:Choice>
              <mc:Fallback>
                <p:oleObj name="Equation" r:id="rId4" imgW="279279" imgH="203112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76800" y="2286000"/>
                        <a:ext cx="469900" cy="339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6086" name="Object 4"/>
          <p:cNvGraphicFramePr>
            <a:graphicFrameLocks noChangeAspect="1"/>
          </p:cNvGraphicFramePr>
          <p:nvPr/>
        </p:nvGraphicFramePr>
        <p:xfrm>
          <a:off x="2182813" y="609600"/>
          <a:ext cx="469900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098" name="Equation" r:id="rId6" imgW="279400" imgH="228600" progId="Equation.3">
                  <p:embed/>
                </p:oleObj>
              </mc:Choice>
              <mc:Fallback>
                <p:oleObj name="Equation" r:id="rId6" imgW="279400" imgH="22860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82813" y="609600"/>
                        <a:ext cx="469900" cy="381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6087" name="Picture 5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0013" y="3581400"/>
            <a:ext cx="4776787" cy="297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46088" name="Object 3"/>
          <p:cNvGraphicFramePr>
            <a:graphicFrameLocks noChangeAspect="1"/>
          </p:cNvGraphicFramePr>
          <p:nvPr/>
        </p:nvGraphicFramePr>
        <p:xfrm>
          <a:off x="8674100" y="4876800"/>
          <a:ext cx="469900" cy="339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099" name="Equation" r:id="rId9" imgW="279279" imgH="203112" progId="Equation.3">
                  <p:embed/>
                </p:oleObj>
              </mc:Choice>
              <mc:Fallback>
                <p:oleObj name="Equation" r:id="rId9" imgW="279279" imgH="203112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674100" y="4876800"/>
                        <a:ext cx="469900" cy="339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6089" name="Object 4"/>
          <p:cNvGraphicFramePr>
            <a:graphicFrameLocks noChangeAspect="1"/>
          </p:cNvGraphicFramePr>
          <p:nvPr/>
        </p:nvGraphicFramePr>
        <p:xfrm>
          <a:off x="6076950" y="3227388"/>
          <a:ext cx="469900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100" name="Equation" r:id="rId10" imgW="279400" imgH="228600" progId="Equation.3">
                  <p:embed/>
                </p:oleObj>
              </mc:Choice>
              <mc:Fallback>
                <p:oleObj name="Equation" r:id="rId10" imgW="279400" imgH="22860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76950" y="3227388"/>
                        <a:ext cx="469900" cy="381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6090" name="TextBox 10"/>
          <p:cNvSpPr txBox="1">
            <a:spLocks noChangeArrowheads="1"/>
          </p:cNvSpPr>
          <p:nvPr/>
        </p:nvSpPr>
        <p:spPr bwMode="auto">
          <a:xfrm>
            <a:off x="4419600" y="1447800"/>
            <a:ext cx="153828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b="1">
                <a:latin typeface="Times New Roman" pitchFamily="18" charset="0"/>
                <a:cs typeface="Times New Roman" pitchFamily="18" charset="0"/>
              </a:rPr>
              <a:t>Cycles 14 - 21</a:t>
            </a:r>
          </a:p>
        </p:txBody>
      </p:sp>
      <p:sp>
        <p:nvSpPr>
          <p:cNvPr id="46091" name="TextBox 11"/>
          <p:cNvSpPr txBox="1">
            <a:spLocks noChangeArrowheads="1"/>
          </p:cNvSpPr>
          <p:nvPr/>
        </p:nvSpPr>
        <p:spPr bwMode="auto">
          <a:xfrm>
            <a:off x="2971800" y="5715000"/>
            <a:ext cx="153828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b="1">
                <a:latin typeface="Times New Roman" pitchFamily="18" charset="0"/>
                <a:cs typeface="Times New Roman" pitchFamily="18" charset="0"/>
              </a:rPr>
              <a:t>Cycles 14 - 94</a:t>
            </a:r>
          </a:p>
        </p:txBody>
      </p:sp>
      <p:sp>
        <p:nvSpPr>
          <p:cNvPr id="46092" name="TextBox 13"/>
          <p:cNvSpPr txBox="1">
            <a:spLocks noChangeArrowheads="1"/>
          </p:cNvSpPr>
          <p:nvPr/>
        </p:nvSpPr>
        <p:spPr bwMode="auto">
          <a:xfrm>
            <a:off x="1676400" y="6248400"/>
            <a:ext cx="392906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2000" b="1">
                <a:latin typeface="Times New Roman" pitchFamily="18" charset="0"/>
                <a:cs typeface="Times New Roman" pitchFamily="18" charset="0"/>
              </a:rPr>
              <a:t>The orbit has not repeated itself…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480000">
            <a:off x="1573253" y="1772215"/>
            <a:ext cx="5602635" cy="37145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2482850" y="71438"/>
            <a:ext cx="452755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State Space Trajectory for Chaos</a:t>
            </a:r>
            <a:endParaRPr lang="en-US" sz="2400" b="1" dirty="0">
              <a:latin typeface="Symbol" pitchFamily="18" charset="2"/>
              <a:cs typeface="Times New Roman" pitchFamily="18" charset="0"/>
            </a:endParaRP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228600" y="685800"/>
            <a:ext cx="1234633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342900" indent="-342900" eaLnBrk="1" hangingPunct="1">
              <a:buFont typeface="Symbol" pitchFamily="18" charset="2"/>
              <a:buChar char="g"/>
            </a:pP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 1.5</a:t>
            </a:r>
          </a:p>
          <a:p>
            <a:pPr eaLnBrk="1" hangingPunct="1"/>
            <a:r>
              <a:rPr lang="en-US" sz="2400" b="1" dirty="0" smtClean="0">
                <a:solidFill>
                  <a:srgbClr val="FF0000"/>
                </a:solidFill>
                <a:latin typeface="Symbol" pitchFamily="18" charset="2"/>
                <a:cs typeface="Times New Roman" pitchFamily="18" charset="0"/>
              </a:rPr>
              <a:t>b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= </a:t>
            </a:r>
            <a:r>
              <a:rPr lang="en-US" sz="2400" b="1" dirty="0" smtClean="0">
                <a:solidFill>
                  <a:srgbClr val="FF0000"/>
                </a:solidFill>
                <a:latin typeface="Symbol" pitchFamily="18" charset="2"/>
                <a:cs typeface="Times New Roman" pitchFamily="18" charset="0"/>
              </a:rPr>
              <a:t>w</a:t>
            </a:r>
            <a:r>
              <a:rPr lang="en-US" sz="2400" b="1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/8</a:t>
            </a:r>
            <a:endParaRPr lang="en-US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10"/>
          <p:cNvSpPr txBox="1">
            <a:spLocks noChangeArrowheads="1"/>
          </p:cNvSpPr>
          <p:nvPr/>
        </p:nvSpPr>
        <p:spPr bwMode="auto">
          <a:xfrm>
            <a:off x="7242048" y="4888468"/>
            <a:ext cx="1691489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b="1" dirty="0">
                <a:latin typeface="Times New Roman" pitchFamily="18" charset="0"/>
                <a:cs typeface="Times New Roman" pitchFamily="18" charset="0"/>
              </a:rPr>
              <a:t>Cycles 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10 – 200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089992" y="762000"/>
            <a:ext cx="485100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Chaotic rolling motion</a:t>
            </a:r>
          </a:p>
          <a:p>
            <a:pPr algn="ctr"/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Mapped into the interval –</a:t>
            </a:r>
            <a:r>
              <a:rPr lang="en-US" sz="2400" b="1" dirty="0" smtClean="0">
                <a:latin typeface="Symbol" pitchFamily="18" charset="2"/>
                <a:cs typeface="Times New Roman" pitchFamily="18" charset="0"/>
              </a:rPr>
              <a:t>p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&lt; </a:t>
            </a:r>
            <a:r>
              <a:rPr lang="en-US" sz="2400" b="1" dirty="0">
                <a:latin typeface="Symbol" pitchFamily="18" charset="2"/>
                <a:cs typeface="Times New Roman" pitchFamily="18" charset="0"/>
              </a:rPr>
              <a:t>f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&lt; </a:t>
            </a:r>
            <a:r>
              <a:rPr lang="en-US" sz="2400" b="1" dirty="0" smtClean="0">
                <a:latin typeface="Symbol" pitchFamily="18" charset="2"/>
                <a:cs typeface="Times New Roman" pitchFamily="18" charset="0"/>
              </a:rPr>
              <a:t>p</a:t>
            </a:r>
            <a:endParaRPr lang="en-US" sz="24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81000" y="5943600"/>
            <a:ext cx="84736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This plot is still quite messy.  There’s got to be a better way to visualize the motion …</a:t>
            </a:r>
            <a:endParaRPr lang="en-US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8659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3056296" y="71438"/>
            <a:ext cx="296350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The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Poincaré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Section</a:t>
            </a:r>
            <a:endParaRPr lang="en-US" sz="2400" b="1" dirty="0">
              <a:latin typeface="Symbol" pitchFamily="18" charset="2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57200" y="609600"/>
            <a:ext cx="846584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Similar to the bifurcation diagram, look at a sub-set of the data</a:t>
            </a:r>
            <a:endParaRPr lang="en-US" sz="24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533400" y="1295400"/>
            <a:ext cx="7909601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457200" indent="-4572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914400" indent="-4572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buFontTx/>
              <a:buAutoNum type="arabicParenR"/>
            </a:pP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Solve 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for </a:t>
            </a:r>
            <a:r>
              <a:rPr lang="en-US" sz="2400" b="1" i="1" dirty="0">
                <a:latin typeface="Symbol" pitchFamily="18" charset="2"/>
                <a:cs typeface="Times New Roman" pitchFamily="18" charset="0"/>
              </a:rPr>
              <a:t>f</a:t>
            </a:r>
            <a:r>
              <a:rPr lang="en-US" sz="2400" b="1" i="1" dirty="0">
                <a:latin typeface="Times New Roman" pitchFamily="18" charset="0"/>
                <a:cs typeface="Times New Roman" pitchFamily="18" charset="0"/>
              </a:rPr>
              <a:t>(t)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, and 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construct the state-space orbit</a:t>
            </a:r>
          </a:p>
          <a:p>
            <a:pPr eaLnBrk="1" hangingPunct="1">
              <a:buFontTx/>
              <a:buAutoNum type="arabicParenR"/>
            </a:pP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P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lot 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a </a:t>
            </a:r>
            <a:r>
              <a:rPr lang="en-US" sz="2400" b="1" u="sng" dirty="0">
                <a:latin typeface="Times New Roman" pitchFamily="18" charset="0"/>
                <a:cs typeface="Times New Roman" pitchFamily="18" charset="0"/>
              </a:rPr>
              <a:t>periodic sampling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of the 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orbit</a:t>
            </a:r>
          </a:p>
          <a:p>
            <a:pPr marL="0" indent="0" eaLnBrk="1" hangingPunct="1"/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buFontTx/>
              <a:buAutoNum type="arabicParenR"/>
            </a:pP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  <a:p>
            <a:pPr lvl="1" eaLnBrk="1" hangingPunct="1"/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w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ith </a:t>
            </a:r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sz="2400" b="1" i="1" baseline="-25000" dirty="0" smtClean="0">
                <a:latin typeface="Times New Roman" pitchFamily="18" charset="0"/>
                <a:cs typeface="Times New Roman" pitchFamily="18" charset="0"/>
              </a:rPr>
              <a:t>0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chosen so that the attractor behavior is 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achieved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88000908"/>
              </p:ext>
            </p:extLst>
          </p:nvPr>
        </p:nvGraphicFramePr>
        <p:xfrm>
          <a:off x="1143000" y="2264896"/>
          <a:ext cx="6370237" cy="47830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133" name="Equation" r:id="rId3" imgW="3187440" imgH="241200" progId="Equation.3">
                  <p:embed/>
                </p:oleObj>
              </mc:Choice>
              <mc:Fallback>
                <p:oleObj name="Equation" r:id="rId3" imgW="3187440" imgH="241200" progId="Equation.3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43000" y="2264896"/>
                        <a:ext cx="6370237" cy="47830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8131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7348" y="3352800"/>
            <a:ext cx="5511652" cy="3314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228600" y="3436203"/>
            <a:ext cx="1234633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342900" indent="-342900" eaLnBrk="1" hangingPunct="1">
              <a:buFont typeface="Symbol" pitchFamily="18" charset="2"/>
              <a:buChar char="g"/>
            </a:pP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 1.5</a:t>
            </a:r>
          </a:p>
          <a:p>
            <a:pPr eaLnBrk="1" hangingPunct="1"/>
            <a:r>
              <a:rPr lang="en-US" sz="2400" b="1" dirty="0" smtClean="0">
                <a:solidFill>
                  <a:srgbClr val="FF0000"/>
                </a:solidFill>
                <a:latin typeface="Symbol" pitchFamily="18" charset="2"/>
                <a:cs typeface="Times New Roman" pitchFamily="18" charset="0"/>
              </a:rPr>
              <a:t>b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= </a:t>
            </a:r>
            <a:r>
              <a:rPr lang="en-US" sz="2400" b="1" dirty="0" smtClean="0">
                <a:solidFill>
                  <a:srgbClr val="FF0000"/>
                </a:solidFill>
                <a:latin typeface="Symbol" pitchFamily="18" charset="2"/>
                <a:cs typeface="Times New Roman" pitchFamily="18" charset="0"/>
              </a:rPr>
              <a:t>w</a:t>
            </a:r>
            <a:r>
              <a:rPr lang="en-US" sz="2400" b="1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/8</a:t>
            </a:r>
            <a:endParaRPr lang="en-US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10"/>
          <p:cNvSpPr txBox="1">
            <a:spLocks noChangeArrowheads="1"/>
          </p:cNvSpPr>
          <p:nvPr/>
        </p:nvSpPr>
        <p:spPr bwMode="auto">
          <a:xfrm>
            <a:off x="6858000" y="3887753"/>
            <a:ext cx="1941557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600" b="1" dirty="0" smtClean="0">
                <a:latin typeface="Times New Roman" pitchFamily="18" charset="0"/>
                <a:cs typeface="Times New Roman" pitchFamily="18" charset="0"/>
              </a:rPr>
              <a:t>Samples 10 – 60,000</a:t>
            </a:r>
            <a:endParaRPr lang="en-US" sz="1600" b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5410200" y="6400800"/>
            <a:ext cx="2743200" cy="0"/>
          </a:xfrm>
          <a:prstGeom prst="straightConnector1">
            <a:avLst/>
          </a:prstGeom>
          <a:ln w="57150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5988722" y="5980611"/>
            <a:ext cx="2467342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Enlarged on the next slide</a:t>
            </a:r>
            <a:endParaRPr lang="en-US" sz="16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10973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11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2115023" y="71438"/>
            <a:ext cx="451437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The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Poincaré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Section is a Fractal</a:t>
            </a:r>
            <a:endParaRPr lang="en-US" sz="2400" b="1" dirty="0">
              <a:latin typeface="Symbol" pitchFamily="18" charset="2"/>
              <a:cs typeface="Times New Roman" pitchFamily="18" charset="0"/>
            </a:endParaRPr>
          </a:p>
        </p:txBody>
      </p:sp>
      <p:pic>
        <p:nvPicPr>
          <p:cNvPr id="4915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685800"/>
            <a:ext cx="4594525" cy="25395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915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751" y="3538538"/>
            <a:ext cx="4611232" cy="3090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4" name="Straight Arrow Connector 3"/>
          <p:cNvCxnSpPr/>
          <p:nvPr/>
        </p:nvCxnSpPr>
        <p:spPr>
          <a:xfrm>
            <a:off x="1698925" y="1955559"/>
            <a:ext cx="533400" cy="1778241"/>
          </a:xfrm>
          <a:prstGeom prst="straightConnector1">
            <a:avLst/>
          </a:prstGeom>
          <a:ln w="57150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5334000" y="1295400"/>
            <a:ext cx="379270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The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Poincaré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section is a much more</a:t>
            </a:r>
          </a:p>
          <a:p>
            <a:r>
              <a:rPr lang="en-US" b="1" dirty="0">
                <a:latin typeface="Times New Roman" pitchFamily="18" charset="0"/>
                <a:cs typeface="Times New Roman" pitchFamily="18" charset="0"/>
              </a:rPr>
              <a:t>e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legant way to represent chaotic</a:t>
            </a:r>
          </a:p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motion</a:t>
            </a:r>
            <a:endParaRPr lang="en-US" b="1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34502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3400" y="76200"/>
            <a:ext cx="822872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The Superconducting Josephson Junction as a Driven Damped Pendulum</a:t>
            </a:r>
            <a:endParaRPr lang="en-US" sz="2000" b="1" dirty="0" smtClean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0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5733" y="5334000"/>
            <a:ext cx="5850291" cy="995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52400" y="4652963"/>
            <a:ext cx="915192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i="1" dirty="0" smtClean="0">
                <a:latin typeface="Symbol" pitchFamily="18" charset="2"/>
                <a:cs typeface="Times New Roman" pitchFamily="18" charset="0"/>
              </a:rPr>
              <a:t>f =f</a:t>
            </a:r>
            <a:r>
              <a:rPr lang="en-US" sz="2400" b="1" i="1" baseline="-25000" dirty="0" smtClean="0">
                <a:latin typeface="Symbol" pitchFamily="18" charset="2"/>
                <a:cs typeface="Times New Roman" pitchFamily="18" charset="0"/>
              </a:rPr>
              <a:t>2</a:t>
            </a:r>
            <a:r>
              <a:rPr lang="en-US" sz="2400" b="1" i="1" dirty="0" smtClean="0">
                <a:latin typeface="Symbol" pitchFamily="18" charset="2"/>
                <a:cs typeface="Times New Roman" pitchFamily="18" charset="0"/>
              </a:rPr>
              <a:t>-f</a:t>
            </a:r>
            <a:r>
              <a:rPr lang="en-US" sz="2400" b="1" i="1" baseline="-25000" dirty="0" smtClean="0">
                <a:latin typeface="Symbol" pitchFamily="18" charset="2"/>
                <a:cs typeface="Times New Roman" pitchFamily="18" charset="0"/>
              </a:rPr>
              <a:t>1</a:t>
            </a:r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= phase difference of SC wave-function across the junction</a:t>
            </a:r>
            <a:endParaRPr lang="en-US" sz="24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8" name="Group 2063"/>
          <p:cNvGrpSpPr>
            <a:grpSpLocks/>
          </p:cNvGrpSpPr>
          <p:nvPr/>
        </p:nvGrpSpPr>
        <p:grpSpPr bwMode="auto">
          <a:xfrm>
            <a:off x="2362200" y="609600"/>
            <a:ext cx="4267200" cy="2362200"/>
            <a:chOff x="384" y="2304"/>
            <a:chExt cx="2688" cy="1488"/>
          </a:xfrm>
        </p:grpSpPr>
        <p:pic>
          <p:nvPicPr>
            <p:cNvPr id="9" name="Picture 2064" descr="http://www.physnet.uni-hamburg.de/home/vms/reimer/htc/fig13.GIF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576" y="2304"/>
              <a:ext cx="2354" cy="1404"/>
            </a:xfrm>
            <a:prstGeom prst="rect">
              <a:avLst/>
            </a:prstGeom>
            <a:noFill/>
          </p:spPr>
        </p:pic>
        <p:sp>
          <p:nvSpPr>
            <p:cNvPr id="10" name="Rectangle 2065"/>
            <p:cNvSpPr>
              <a:spLocks noChangeArrowheads="1"/>
            </p:cNvSpPr>
            <p:nvPr/>
          </p:nvSpPr>
          <p:spPr bwMode="auto">
            <a:xfrm>
              <a:off x="384" y="3456"/>
              <a:ext cx="2688" cy="336"/>
            </a:xfrm>
            <a:prstGeom prst="rect">
              <a:avLst/>
            </a:prstGeom>
            <a:solidFill>
              <a:srgbClr val="CCECFF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aphicFrame>
        <p:nvGraphicFramePr>
          <p:cNvPr id="11" name="Object 204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54504903"/>
              </p:ext>
            </p:extLst>
          </p:nvPr>
        </p:nvGraphicFramePr>
        <p:xfrm>
          <a:off x="2813050" y="762000"/>
          <a:ext cx="1301750" cy="4429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04" name="Equation" r:id="rId5" imgW="749160" imgH="253800" progId="Equation.3">
                  <p:embed/>
                </p:oleObj>
              </mc:Choice>
              <mc:Fallback>
                <p:oleObj name="Equation" r:id="rId5" imgW="749160" imgH="253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13050" y="762000"/>
                        <a:ext cx="1301750" cy="4429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204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87108580"/>
              </p:ext>
            </p:extLst>
          </p:nvPr>
        </p:nvGraphicFramePr>
        <p:xfrm>
          <a:off x="4837113" y="762000"/>
          <a:ext cx="1368425" cy="4429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05" name="Equation" r:id="rId7" imgW="787320" imgH="253800" progId="Equation.3">
                  <p:embed/>
                </p:oleObj>
              </mc:Choice>
              <mc:Fallback>
                <p:oleObj name="Equation" r:id="rId7" imgW="787320" imgH="253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37113" y="762000"/>
                        <a:ext cx="1368425" cy="4429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Line 2069"/>
          <p:cNvSpPr>
            <a:spLocks noChangeShapeType="1"/>
          </p:cNvSpPr>
          <p:nvPr/>
        </p:nvSpPr>
        <p:spPr bwMode="auto">
          <a:xfrm>
            <a:off x="3810000" y="1752600"/>
            <a:ext cx="8382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4" name="Text Box 2070"/>
          <p:cNvSpPr txBox="1">
            <a:spLocks noChangeArrowheads="1"/>
          </p:cNvSpPr>
          <p:nvPr/>
        </p:nvSpPr>
        <p:spPr bwMode="auto">
          <a:xfrm>
            <a:off x="4708525" y="1489075"/>
            <a:ext cx="2857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i="1" dirty="0">
                <a:solidFill>
                  <a:srgbClr val="FF0000"/>
                </a:solidFill>
              </a:rPr>
              <a:t>I</a:t>
            </a:r>
          </a:p>
        </p:txBody>
      </p:sp>
      <p:sp>
        <p:nvSpPr>
          <p:cNvPr id="15" name="Text Box 2085"/>
          <p:cNvSpPr txBox="1">
            <a:spLocks noChangeArrowheads="1"/>
          </p:cNvSpPr>
          <p:nvPr/>
        </p:nvSpPr>
        <p:spPr bwMode="auto">
          <a:xfrm>
            <a:off x="3892550" y="1181100"/>
            <a:ext cx="2730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400"/>
              <a:t>1</a:t>
            </a:r>
          </a:p>
        </p:txBody>
      </p:sp>
      <p:sp>
        <p:nvSpPr>
          <p:cNvPr id="16" name="Text Box 2086"/>
          <p:cNvSpPr txBox="1">
            <a:spLocks noChangeArrowheads="1"/>
          </p:cNvSpPr>
          <p:nvPr/>
        </p:nvSpPr>
        <p:spPr bwMode="auto">
          <a:xfrm>
            <a:off x="5822950" y="1168400"/>
            <a:ext cx="2730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400"/>
              <a:t>2</a:t>
            </a:r>
          </a:p>
        </p:txBody>
      </p:sp>
      <p:sp>
        <p:nvSpPr>
          <p:cNvPr id="17" name="Text Box 2087"/>
          <p:cNvSpPr txBox="1">
            <a:spLocks noChangeArrowheads="1"/>
          </p:cNvSpPr>
          <p:nvPr/>
        </p:nvSpPr>
        <p:spPr bwMode="auto">
          <a:xfrm>
            <a:off x="5330825" y="2036763"/>
            <a:ext cx="1165225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200"/>
              <a:t>(Tunnel barrier)</a:t>
            </a:r>
          </a:p>
        </p:txBody>
      </p:sp>
      <p:pic>
        <p:nvPicPr>
          <p:cNvPr id="51202" name="Picture 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8011" y="2438400"/>
            <a:ext cx="4885737" cy="2214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ight Brace 2"/>
          <p:cNvSpPr/>
          <p:nvPr/>
        </p:nvSpPr>
        <p:spPr>
          <a:xfrm>
            <a:off x="6603762" y="3289909"/>
            <a:ext cx="304800" cy="1143000"/>
          </a:xfrm>
          <a:prstGeom prst="rightBrac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6904080" y="3455756"/>
            <a:ext cx="212750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The Josephson</a:t>
            </a:r>
          </a:p>
          <a:p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Equations</a:t>
            </a:r>
            <a:endParaRPr lang="en-US" sz="2400" b="1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27701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79"/>
          <p:cNvGrpSpPr>
            <a:grpSpLocks/>
          </p:cNvGrpSpPr>
          <p:nvPr/>
        </p:nvGrpSpPr>
        <p:grpSpPr bwMode="auto">
          <a:xfrm>
            <a:off x="2971800" y="1948542"/>
            <a:ext cx="6172200" cy="1066800"/>
            <a:chOff x="1872" y="1968"/>
            <a:chExt cx="3888" cy="672"/>
          </a:xfrm>
        </p:grpSpPr>
        <p:graphicFrame>
          <p:nvGraphicFramePr>
            <p:cNvPr id="3" name="Object 22"/>
            <p:cNvGraphicFramePr>
              <a:graphicFrameLocks noChangeAspect="1"/>
            </p:cNvGraphicFramePr>
            <p:nvPr/>
          </p:nvGraphicFramePr>
          <p:xfrm>
            <a:off x="1872" y="2016"/>
            <a:ext cx="1212" cy="58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0184" name="Equation" r:id="rId3" imgW="952500" imgH="457200" progId="Equation.3">
                    <p:embed/>
                  </p:oleObj>
                </mc:Choice>
                <mc:Fallback>
                  <p:oleObj name="Equation" r:id="rId3" imgW="952500" imgH="4572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872" y="2016"/>
                          <a:ext cx="1212" cy="582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4" name="Text Box 33"/>
            <p:cNvSpPr txBox="1">
              <a:spLocks noChangeArrowheads="1"/>
            </p:cNvSpPr>
            <p:nvPr/>
          </p:nvSpPr>
          <p:spPr bwMode="auto">
            <a:xfrm>
              <a:off x="3360" y="2160"/>
              <a:ext cx="2400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600" b="1">
                  <a:latin typeface="Times New Roman" pitchFamily="18" charset="0"/>
                </a:rPr>
                <a:t>Linear Maps for “Integrable” systems !!</a:t>
              </a:r>
            </a:p>
          </p:txBody>
        </p:sp>
        <p:sp>
          <p:nvSpPr>
            <p:cNvPr id="5" name="AutoShape 34"/>
            <p:cNvSpPr>
              <a:spLocks/>
            </p:cNvSpPr>
            <p:nvPr/>
          </p:nvSpPr>
          <p:spPr bwMode="auto">
            <a:xfrm>
              <a:off x="3024" y="1968"/>
              <a:ext cx="336" cy="672"/>
            </a:xfrm>
            <a:prstGeom prst="rightBrace">
              <a:avLst>
                <a:gd name="adj1" fmla="val 16667"/>
                <a:gd name="adj2" fmla="val 50000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6" name="Group 44"/>
          <p:cNvGrpSpPr>
            <a:grpSpLocks/>
          </p:cNvGrpSpPr>
          <p:nvPr/>
        </p:nvGrpSpPr>
        <p:grpSpPr bwMode="auto">
          <a:xfrm>
            <a:off x="0" y="4059544"/>
            <a:ext cx="9372600" cy="1484313"/>
            <a:chOff x="0" y="2832"/>
            <a:chExt cx="5904" cy="935"/>
          </a:xfrm>
        </p:grpSpPr>
        <p:pic>
          <p:nvPicPr>
            <p:cNvPr id="7" name="Picture 36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2832"/>
              <a:ext cx="1776" cy="93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aphicFrame>
          <p:nvGraphicFramePr>
            <p:cNvPr id="8" name="Object 37"/>
            <p:cNvGraphicFramePr>
              <a:graphicFrameLocks noChangeAspect="1"/>
            </p:cNvGraphicFramePr>
            <p:nvPr/>
          </p:nvGraphicFramePr>
          <p:xfrm>
            <a:off x="1920" y="2976"/>
            <a:ext cx="1212" cy="58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0185" name="Equation" r:id="rId6" imgW="952500" imgH="457200" progId="Equation.3">
                    <p:embed/>
                  </p:oleObj>
                </mc:Choice>
                <mc:Fallback>
                  <p:oleObj name="Equation" r:id="rId6" imgW="952500" imgH="4572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920" y="2976"/>
                          <a:ext cx="1212" cy="582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9" name="Text Box 38"/>
            <p:cNvSpPr txBox="1">
              <a:spLocks noChangeArrowheads="1"/>
            </p:cNvSpPr>
            <p:nvPr/>
          </p:nvSpPr>
          <p:spPr bwMode="auto">
            <a:xfrm>
              <a:off x="3360" y="3120"/>
              <a:ext cx="2544" cy="2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600" b="1" dirty="0">
                  <a:latin typeface="Times New Roman" pitchFamily="18" charset="0"/>
                </a:rPr>
                <a:t>Non-Linear Maps for “Chaotic” systems !!</a:t>
              </a:r>
            </a:p>
          </p:txBody>
        </p:sp>
        <p:sp>
          <p:nvSpPr>
            <p:cNvPr id="10" name="AutoShape 39"/>
            <p:cNvSpPr>
              <a:spLocks/>
            </p:cNvSpPr>
            <p:nvPr/>
          </p:nvSpPr>
          <p:spPr bwMode="auto">
            <a:xfrm>
              <a:off x="3024" y="2928"/>
              <a:ext cx="336" cy="672"/>
            </a:xfrm>
            <a:prstGeom prst="rightBrace">
              <a:avLst>
                <a:gd name="adj1" fmla="val 16667"/>
                <a:gd name="adj2" fmla="val 50000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1" name="Line 50"/>
          <p:cNvSpPr>
            <a:spLocks noChangeShapeType="1"/>
          </p:cNvSpPr>
          <p:nvPr/>
        </p:nvSpPr>
        <p:spPr bwMode="auto">
          <a:xfrm flipV="1">
            <a:off x="2286000" y="2634342"/>
            <a:ext cx="0" cy="533400"/>
          </a:xfrm>
          <a:prstGeom prst="line">
            <a:avLst/>
          </a:prstGeom>
          <a:noFill/>
          <a:ln w="12700">
            <a:solidFill>
              <a:srgbClr val="00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12" name="Group 77"/>
          <p:cNvGrpSpPr>
            <a:grpSpLocks/>
          </p:cNvGrpSpPr>
          <p:nvPr/>
        </p:nvGrpSpPr>
        <p:grpSpPr bwMode="auto">
          <a:xfrm>
            <a:off x="381000" y="1643742"/>
            <a:ext cx="1752600" cy="1524000"/>
            <a:chOff x="240" y="1776"/>
            <a:chExt cx="1104" cy="960"/>
          </a:xfrm>
        </p:grpSpPr>
        <p:sp>
          <p:nvSpPr>
            <p:cNvPr id="13" name="Rectangle 16"/>
            <p:cNvSpPr>
              <a:spLocks noChangeArrowheads="1"/>
            </p:cNvSpPr>
            <p:nvPr/>
          </p:nvSpPr>
          <p:spPr bwMode="auto">
            <a:xfrm>
              <a:off x="240" y="1776"/>
              <a:ext cx="1104" cy="959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" name="Line 47"/>
            <p:cNvSpPr>
              <a:spLocks noChangeShapeType="1"/>
            </p:cNvSpPr>
            <p:nvPr/>
          </p:nvSpPr>
          <p:spPr bwMode="auto">
            <a:xfrm flipV="1">
              <a:off x="720" y="2400"/>
              <a:ext cx="624" cy="336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prstDash val="sysDot"/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" name="Line 48"/>
            <p:cNvSpPr>
              <a:spLocks noChangeShapeType="1"/>
            </p:cNvSpPr>
            <p:nvPr/>
          </p:nvSpPr>
          <p:spPr bwMode="auto">
            <a:xfrm flipH="1" flipV="1">
              <a:off x="240" y="2064"/>
              <a:ext cx="1056" cy="336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prstDash val="sysDot"/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" name="Line 67"/>
            <p:cNvSpPr>
              <a:spLocks noChangeShapeType="1"/>
            </p:cNvSpPr>
            <p:nvPr/>
          </p:nvSpPr>
          <p:spPr bwMode="auto">
            <a:xfrm flipV="1">
              <a:off x="240" y="1872"/>
              <a:ext cx="384" cy="192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prstDash val="sysDot"/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7" name="Group 78"/>
          <p:cNvGrpSpPr>
            <a:grpSpLocks/>
          </p:cNvGrpSpPr>
          <p:nvPr/>
        </p:nvGrpSpPr>
        <p:grpSpPr bwMode="auto">
          <a:xfrm>
            <a:off x="152400" y="1351642"/>
            <a:ext cx="2730500" cy="1878013"/>
            <a:chOff x="96" y="1592"/>
            <a:chExt cx="1720" cy="1183"/>
          </a:xfrm>
        </p:grpSpPr>
        <p:sp>
          <p:nvSpPr>
            <p:cNvPr id="18" name="Line 49"/>
            <p:cNvSpPr>
              <a:spLocks noChangeShapeType="1"/>
            </p:cNvSpPr>
            <p:nvPr/>
          </p:nvSpPr>
          <p:spPr bwMode="auto">
            <a:xfrm>
              <a:off x="1344" y="2736"/>
              <a:ext cx="384" cy="0"/>
            </a:xfrm>
            <a:prstGeom prst="line">
              <a:avLst/>
            </a:prstGeom>
            <a:noFill/>
            <a:ln w="12700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" name="Line 51"/>
            <p:cNvSpPr>
              <a:spLocks noChangeShapeType="1"/>
            </p:cNvSpPr>
            <p:nvPr/>
          </p:nvSpPr>
          <p:spPr bwMode="auto">
            <a:xfrm flipV="1">
              <a:off x="1623" y="1632"/>
              <a:ext cx="0" cy="1104"/>
            </a:xfrm>
            <a:prstGeom prst="line">
              <a:avLst/>
            </a:prstGeom>
            <a:noFill/>
            <a:ln w="12700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" name="Text Box 53"/>
            <p:cNvSpPr txBox="1">
              <a:spLocks noChangeArrowheads="1"/>
            </p:cNvSpPr>
            <p:nvPr/>
          </p:nvSpPr>
          <p:spPr bwMode="auto">
            <a:xfrm>
              <a:off x="1584" y="2583"/>
              <a:ext cx="192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400" b="1">
                  <a:latin typeface="Times New Roman" pitchFamily="18" charset="0"/>
                </a:rPr>
                <a:t>0</a:t>
              </a:r>
            </a:p>
          </p:txBody>
        </p:sp>
        <p:graphicFrame>
          <p:nvGraphicFramePr>
            <p:cNvPr id="21" name="Object 54"/>
            <p:cNvGraphicFramePr>
              <a:graphicFrameLocks noChangeAspect="1"/>
            </p:cNvGraphicFramePr>
            <p:nvPr/>
          </p:nvGraphicFramePr>
          <p:xfrm>
            <a:off x="1440" y="2304"/>
            <a:ext cx="192" cy="28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0186" name="Equation" r:id="rId8" imgW="152334" imgH="228501" progId="Equation.3">
                    <p:embed/>
                  </p:oleObj>
                </mc:Choice>
                <mc:Fallback>
                  <p:oleObj name="Equation" r:id="rId8" imgW="152334" imgH="228501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440" y="2304"/>
                          <a:ext cx="192" cy="288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2" name="Object 55"/>
            <p:cNvGraphicFramePr>
              <a:graphicFrameLocks noChangeAspect="1"/>
            </p:cNvGraphicFramePr>
            <p:nvPr/>
          </p:nvGraphicFramePr>
          <p:xfrm>
            <a:off x="1640" y="1592"/>
            <a:ext cx="176" cy="27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0187" name="Equation" r:id="rId10" imgW="139579" imgH="215713" progId="Equation.3">
                    <p:embed/>
                  </p:oleObj>
                </mc:Choice>
                <mc:Fallback>
                  <p:oleObj name="Equation" r:id="rId10" imgW="139579" imgH="215713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640" y="1592"/>
                          <a:ext cx="176" cy="272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3" name="Line 56"/>
            <p:cNvSpPr>
              <a:spLocks noChangeShapeType="1"/>
            </p:cNvSpPr>
            <p:nvPr/>
          </p:nvSpPr>
          <p:spPr bwMode="auto">
            <a:xfrm>
              <a:off x="1056" y="2418"/>
              <a:ext cx="38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graphicFrame>
          <p:nvGraphicFramePr>
            <p:cNvPr id="24" name="Object 58"/>
            <p:cNvGraphicFramePr>
              <a:graphicFrameLocks noChangeAspect="1"/>
            </p:cNvGraphicFramePr>
            <p:nvPr/>
          </p:nvGraphicFramePr>
          <p:xfrm>
            <a:off x="912" y="2352"/>
            <a:ext cx="173" cy="24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0188" name="Equation" r:id="rId12" imgW="165028" imgH="228501" progId="Equation.3">
                    <p:embed/>
                  </p:oleObj>
                </mc:Choice>
                <mc:Fallback>
                  <p:oleObj name="Equation" r:id="rId12" imgW="165028" imgH="228501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912" y="2352"/>
                          <a:ext cx="173" cy="24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5" name="Object 59"/>
            <p:cNvGraphicFramePr>
              <a:graphicFrameLocks noChangeAspect="1"/>
            </p:cNvGraphicFramePr>
            <p:nvPr/>
          </p:nvGraphicFramePr>
          <p:xfrm>
            <a:off x="512" y="1982"/>
            <a:ext cx="160" cy="22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0189" name="Equation" r:id="rId14" imgW="152268" imgH="215713" progId="Equation.3">
                    <p:embed/>
                  </p:oleObj>
                </mc:Choice>
                <mc:Fallback>
                  <p:oleObj name="Equation" r:id="rId14" imgW="152268" imgH="215713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12" y="1982"/>
                          <a:ext cx="160" cy="226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6" name="Line 68"/>
            <p:cNvSpPr>
              <a:spLocks noChangeShapeType="1"/>
            </p:cNvSpPr>
            <p:nvPr/>
          </p:nvSpPr>
          <p:spPr bwMode="auto">
            <a:xfrm>
              <a:off x="96" y="2064"/>
              <a:ext cx="38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" name="Line 69"/>
            <p:cNvSpPr>
              <a:spLocks noChangeShapeType="1"/>
            </p:cNvSpPr>
            <p:nvPr/>
          </p:nvSpPr>
          <p:spPr bwMode="auto">
            <a:xfrm>
              <a:off x="96" y="1632"/>
              <a:ext cx="0" cy="432"/>
            </a:xfrm>
            <a:prstGeom prst="line">
              <a:avLst/>
            </a:prstGeom>
            <a:noFill/>
            <a:ln w="12700">
              <a:solidFill>
                <a:srgbClr val="0000FF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" name="Line 70"/>
            <p:cNvSpPr>
              <a:spLocks noChangeShapeType="1"/>
            </p:cNvSpPr>
            <p:nvPr/>
          </p:nvSpPr>
          <p:spPr bwMode="auto">
            <a:xfrm flipH="1">
              <a:off x="96" y="1632"/>
              <a:ext cx="1536" cy="0"/>
            </a:xfrm>
            <a:prstGeom prst="line">
              <a:avLst/>
            </a:prstGeom>
            <a:noFill/>
            <a:ln w="12700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9" name="Rectangle 80"/>
          <p:cNvSpPr>
            <a:spLocks noChangeArrowheads="1"/>
          </p:cNvSpPr>
          <p:nvPr/>
        </p:nvSpPr>
        <p:spPr bwMode="auto">
          <a:xfrm>
            <a:off x="1066800" y="2924855"/>
            <a:ext cx="609600" cy="2286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" name="Text Box 40"/>
          <p:cNvSpPr txBox="1">
            <a:spLocks noChangeArrowheads="1"/>
          </p:cNvSpPr>
          <p:nvPr/>
        </p:nvSpPr>
        <p:spPr bwMode="auto">
          <a:xfrm>
            <a:off x="533400" y="5867400"/>
            <a:ext cx="81534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Char char="•"/>
            </a:pPr>
            <a:r>
              <a:rPr lang="en-US" b="1" dirty="0" smtClean="0">
                <a:latin typeface="Times New Roman" pitchFamily="18" charset="0"/>
              </a:rPr>
              <a:t> The </a:t>
            </a:r>
            <a:r>
              <a:rPr lang="en-US" b="1" dirty="0">
                <a:latin typeface="Times New Roman" pitchFamily="18" charset="0"/>
              </a:rPr>
              <a:t>“Chaos” arises due to the </a:t>
            </a:r>
            <a:r>
              <a:rPr lang="en-US" b="1" u="sng" dirty="0">
                <a:latin typeface="Times New Roman" pitchFamily="18" charset="0"/>
              </a:rPr>
              <a:t>shape of the boundaries</a:t>
            </a:r>
            <a:r>
              <a:rPr lang="en-US" b="1" dirty="0">
                <a:latin typeface="Times New Roman" pitchFamily="18" charset="0"/>
              </a:rPr>
              <a:t> enclosing the system.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2206909" y="0"/>
            <a:ext cx="404149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Chaos in Newtonian Billiards</a:t>
            </a:r>
            <a:endParaRPr lang="en-US" sz="24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1062318" y="358751"/>
            <a:ext cx="714028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Imagine a point-particle trapped in a 2D enclosure and making </a:t>
            </a:r>
          </a:p>
          <a:p>
            <a:pPr algn="ctr"/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elastic collisions with the walls</a:t>
            </a:r>
            <a:endParaRPr lang="en-US" sz="20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3733800" y="1143000"/>
            <a:ext cx="430117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Describe the successive wall-collisions</a:t>
            </a:r>
          </a:p>
          <a:p>
            <a:pPr algn="ctr"/>
            <a:r>
              <a:rPr lang="en-US" sz="2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w</a:t>
            </a:r>
            <a:r>
              <a:rPr lang="en-US" sz="2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ith a “mapping function”</a:t>
            </a:r>
            <a:r>
              <a:rPr lang="en-US" sz="2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2000" b="1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152400" y="6400800"/>
            <a:ext cx="87065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Computer </a:t>
            </a:r>
            <a:r>
              <a:rPr lang="en-US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  <a:hlinkClick r:id="rId16"/>
              </a:rPr>
              <a:t>animation</a:t>
            </a:r>
            <a:r>
              <a:rPr lang="en-US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of extreme sensitivity to initial conditions for the stadium billiard</a:t>
            </a:r>
            <a:endParaRPr lang="en-US" b="1" dirty="0" smtClean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47245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30" grpId="0"/>
      <p:bldP spid="34" grpId="0"/>
      <p:bldP spid="3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zh-CN" smtClean="0"/>
          </a:p>
        </p:txBody>
      </p:sp>
      <p:sp>
        <p:nvSpPr>
          <p:cNvPr id="6147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altLang="zh-CN" smtClean="0"/>
          </a:p>
        </p:txBody>
      </p:sp>
      <p:pic>
        <p:nvPicPr>
          <p:cNvPr id="6148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672" r="2667"/>
          <a:stretch>
            <a:fillRect/>
          </a:stretch>
        </p:blipFill>
        <p:spPr bwMode="auto">
          <a:xfrm>
            <a:off x="0" y="0"/>
            <a:ext cx="9144000" cy="688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9" name="Text Box 7"/>
          <p:cNvSpPr txBox="1">
            <a:spLocks noChangeArrowheads="1"/>
          </p:cNvSpPr>
          <p:nvPr/>
        </p:nvSpPr>
        <p:spPr bwMode="auto">
          <a:xfrm>
            <a:off x="838200" y="5851525"/>
            <a:ext cx="777240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zh-CN" sz="6000">
                <a:solidFill>
                  <a:srgbClr val="D7D7D7"/>
                </a:solidFill>
              </a:rPr>
              <a:t>A Route to Chaos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143000"/>
            <a:ext cx="14325600" cy="384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1" name="TextBox 1"/>
          <p:cNvSpPr txBox="1">
            <a:spLocks noChangeArrowheads="1"/>
          </p:cNvSpPr>
          <p:nvPr/>
        </p:nvSpPr>
        <p:spPr bwMode="auto">
          <a:xfrm>
            <a:off x="2819400" y="152400"/>
            <a:ext cx="348297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zh-CN" sz="2400" b="1">
                <a:latin typeface="Times New Roman" pitchFamily="18" charset="0"/>
                <a:cs typeface="Times New Roman" pitchFamily="18" charset="0"/>
              </a:rPr>
              <a:t>NDSolve in Mathematica</a:t>
            </a:r>
          </a:p>
        </p:txBody>
      </p:sp>
      <p:pic>
        <p:nvPicPr>
          <p:cNvPr id="7172" name="Picture 4" descr="mathematic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3505200"/>
            <a:ext cx="2857500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3" name="TextBox 4"/>
          <p:cNvSpPr txBox="1">
            <a:spLocks noChangeArrowheads="1"/>
          </p:cNvSpPr>
          <p:nvPr/>
        </p:nvSpPr>
        <p:spPr bwMode="auto">
          <a:xfrm>
            <a:off x="76200" y="5646738"/>
            <a:ext cx="6980238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2400" b="1">
                <a:latin typeface="Times New Roman" pitchFamily="18" charset="0"/>
                <a:cs typeface="Times New Roman" pitchFamily="18" charset="0"/>
              </a:rPr>
              <a:t>Download Mathematica for free:</a:t>
            </a:r>
          </a:p>
          <a:p>
            <a:pPr eaLnBrk="1" hangingPunct="1"/>
            <a:r>
              <a:rPr lang="en-US" sz="2400">
                <a:hlinkClick r:id="rId4"/>
              </a:rPr>
              <a:t>https://terpware.umd.edu/Windows/Package/2032</a:t>
            </a:r>
            <a:endParaRPr lang="en-US" sz="2400" b="1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194" name="Object 19"/>
          <p:cNvGraphicFramePr>
            <a:graphicFrameLocks noChangeAspect="1"/>
          </p:cNvGraphicFramePr>
          <p:nvPr/>
        </p:nvGraphicFramePr>
        <p:xfrm>
          <a:off x="1187450" y="1752600"/>
          <a:ext cx="6961188" cy="806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08" name="Equation" r:id="rId3" imgW="2082800" imgH="241300" progId="Equation.3">
                  <p:embed/>
                </p:oleObj>
              </mc:Choice>
              <mc:Fallback>
                <p:oleObj name="Equation" r:id="rId3" imgW="2082800" imgH="241300" progId="Equation.3">
                  <p:embed/>
                  <p:pic>
                    <p:nvPicPr>
                      <p:cNvPr id="0" name="Object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87450" y="1752600"/>
                        <a:ext cx="6961188" cy="8064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195" name="TextBox 3"/>
          <p:cNvSpPr txBox="1">
            <a:spLocks noChangeArrowheads="1"/>
          </p:cNvSpPr>
          <p:nvPr/>
        </p:nvSpPr>
        <p:spPr bwMode="auto">
          <a:xfrm>
            <a:off x="2254250" y="685800"/>
            <a:ext cx="46561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zh-CN" sz="2400" b="1">
                <a:latin typeface="Times New Roman" pitchFamily="18" charset="0"/>
                <a:cs typeface="Times New Roman" pitchFamily="18" charset="0"/>
              </a:rPr>
              <a:t>Driven, Damped Pendulum (DDP)</a:t>
            </a:r>
          </a:p>
        </p:txBody>
      </p:sp>
      <p:graphicFrame>
        <p:nvGraphicFramePr>
          <p:cNvPr id="8196" name="Object 20"/>
          <p:cNvGraphicFramePr>
            <a:graphicFrameLocks noChangeAspect="1"/>
          </p:cNvGraphicFramePr>
          <p:nvPr/>
        </p:nvGraphicFramePr>
        <p:xfrm>
          <a:off x="3540125" y="4389438"/>
          <a:ext cx="1468438" cy="5286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09" name="Equation" r:id="rId5" imgW="634725" imgH="228501" progId="Equation.3">
                  <p:embed/>
                </p:oleObj>
              </mc:Choice>
              <mc:Fallback>
                <p:oleObj name="Equation" r:id="rId5" imgW="634725" imgH="228501" progId="Equation.3">
                  <p:embed/>
                  <p:pic>
                    <p:nvPicPr>
                      <p:cNvPr id="0" name="Object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40125" y="4389438"/>
                        <a:ext cx="1468438" cy="5286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197" name="Object 21"/>
          <p:cNvGraphicFramePr>
            <a:graphicFrameLocks noChangeAspect="1"/>
          </p:cNvGraphicFramePr>
          <p:nvPr/>
        </p:nvGraphicFramePr>
        <p:xfrm>
          <a:off x="3663950" y="3527425"/>
          <a:ext cx="1116013" cy="411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10" name="Equation" r:id="rId7" imgW="482181" imgH="177646" progId="Equation.3">
                  <p:embed/>
                </p:oleObj>
              </mc:Choice>
              <mc:Fallback>
                <p:oleObj name="Equation" r:id="rId7" imgW="482181" imgH="177646" progId="Equation.3">
                  <p:embed/>
                  <p:pic>
                    <p:nvPicPr>
                      <p:cNvPr id="0" name="Object 2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63950" y="3527425"/>
                        <a:ext cx="1116013" cy="4111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198" name="TextBox 17"/>
          <p:cNvSpPr txBox="1">
            <a:spLocks noChangeArrowheads="1"/>
          </p:cNvSpPr>
          <p:nvPr/>
        </p:nvSpPr>
        <p:spPr bwMode="auto">
          <a:xfrm>
            <a:off x="3054350" y="3932238"/>
            <a:ext cx="24622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zh-CN" sz="2400" b="1">
                <a:latin typeface="Times New Roman" pitchFamily="18" charset="0"/>
                <a:cs typeface="Times New Roman" pitchFamily="18" charset="0"/>
              </a:rPr>
              <a:t>Period = 2</a:t>
            </a:r>
            <a:r>
              <a:rPr lang="en-US" altLang="zh-CN" sz="2400" b="1">
                <a:latin typeface="Symbol" pitchFamily="18" charset="2"/>
                <a:cs typeface="Times New Roman" pitchFamily="18" charset="0"/>
              </a:rPr>
              <a:t>p/w</a:t>
            </a:r>
            <a:r>
              <a:rPr lang="en-US" altLang="zh-CN" sz="2400" b="1">
                <a:latin typeface="Times New Roman" pitchFamily="18" charset="0"/>
                <a:cs typeface="Times New Roman" pitchFamily="18" charset="0"/>
              </a:rPr>
              <a:t> = 1</a:t>
            </a:r>
          </a:p>
        </p:txBody>
      </p:sp>
      <p:graphicFrame>
        <p:nvGraphicFramePr>
          <p:cNvPr id="8199" name="Object 22"/>
          <p:cNvGraphicFramePr>
            <a:graphicFrameLocks noChangeAspect="1"/>
          </p:cNvGraphicFramePr>
          <p:nvPr/>
        </p:nvGraphicFramePr>
        <p:xfrm>
          <a:off x="3214688" y="5540375"/>
          <a:ext cx="2201862" cy="5286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11" name="Equation" r:id="rId9" imgW="952087" imgH="228501" progId="Equation.3">
                  <p:embed/>
                </p:oleObj>
              </mc:Choice>
              <mc:Fallback>
                <p:oleObj name="Equation" r:id="rId9" imgW="952087" imgH="228501" progId="Equation.3">
                  <p:embed/>
                  <p:pic>
                    <p:nvPicPr>
                      <p:cNvPr id="0" name="Object 2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14688" y="5540375"/>
                        <a:ext cx="2201862" cy="5286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" name="Rectangle 19"/>
          <p:cNvSpPr/>
          <p:nvPr/>
        </p:nvSpPr>
        <p:spPr>
          <a:xfrm>
            <a:off x="2971800" y="3048000"/>
            <a:ext cx="2667000" cy="24384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altLang="zh-CN">
              <a:solidFill>
                <a:srgbClr val="FFFFFF"/>
              </a:solidFill>
              <a:cs typeface="Arial" charset="0"/>
            </a:endParaRPr>
          </a:p>
        </p:txBody>
      </p:sp>
      <p:graphicFrame>
        <p:nvGraphicFramePr>
          <p:cNvPr id="8201" name="Object 23"/>
          <p:cNvGraphicFramePr>
            <a:graphicFrameLocks noChangeAspect="1"/>
          </p:cNvGraphicFramePr>
          <p:nvPr/>
        </p:nvGraphicFramePr>
        <p:xfrm>
          <a:off x="3511550" y="4926013"/>
          <a:ext cx="1468438" cy="5286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12" name="Equation" r:id="rId11" imgW="634725" imgH="228501" progId="Equation.3">
                  <p:embed/>
                </p:oleObj>
              </mc:Choice>
              <mc:Fallback>
                <p:oleObj name="Equation" r:id="rId11" imgW="634725" imgH="228501" progId="Equation.3">
                  <p:embed/>
                  <p:pic>
                    <p:nvPicPr>
                      <p:cNvPr id="0" name="Object 2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11550" y="4926013"/>
                        <a:ext cx="1468438" cy="5286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202" name="TextBox 3"/>
          <p:cNvSpPr txBox="1">
            <a:spLocks noChangeArrowheads="1"/>
          </p:cNvSpPr>
          <p:nvPr/>
        </p:nvSpPr>
        <p:spPr bwMode="auto">
          <a:xfrm>
            <a:off x="3241675" y="3146425"/>
            <a:ext cx="21590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zh-CN" sz="1600" b="1">
                <a:latin typeface="Times New Roman" pitchFamily="18" charset="0"/>
                <a:cs typeface="Times New Roman" pitchFamily="18" charset="0"/>
              </a:rPr>
              <a:t>For all following plots: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Box 1"/>
          <p:cNvSpPr txBox="1">
            <a:spLocks noChangeArrowheads="1"/>
          </p:cNvSpPr>
          <p:nvPr/>
        </p:nvSpPr>
        <p:spPr bwMode="auto">
          <a:xfrm>
            <a:off x="1219200" y="304800"/>
            <a:ext cx="70485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zh-CN" sz="2400" b="1">
                <a:latin typeface="Times New Roman" pitchFamily="18" charset="0"/>
                <a:cs typeface="Times New Roman" pitchFamily="18" charset="0"/>
              </a:rPr>
              <a:t>Small Oscillations of the Driven, Damped Pendulum</a:t>
            </a:r>
          </a:p>
        </p:txBody>
      </p:sp>
      <p:sp>
        <p:nvSpPr>
          <p:cNvPr id="9219" name="TextBox 2"/>
          <p:cNvSpPr txBox="1">
            <a:spLocks noChangeArrowheads="1"/>
          </p:cNvSpPr>
          <p:nvPr/>
        </p:nvSpPr>
        <p:spPr bwMode="auto">
          <a:xfrm>
            <a:off x="2057400" y="914400"/>
            <a:ext cx="454818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zh-CN" sz="2400" b="1">
                <a:latin typeface="Symbol" pitchFamily="18" charset="2"/>
                <a:cs typeface="Times New Roman" pitchFamily="18" charset="0"/>
              </a:rPr>
              <a:t>g</a:t>
            </a:r>
            <a:r>
              <a:rPr lang="en-US" altLang="zh-CN" sz="2400" b="1">
                <a:latin typeface="Times New Roman" pitchFamily="18" charset="0"/>
                <a:cs typeface="Times New Roman" pitchFamily="18" charset="0"/>
              </a:rPr>
              <a:t> &lt;&lt; 1 will give small oscillations</a:t>
            </a:r>
          </a:p>
        </p:txBody>
      </p:sp>
      <p:graphicFrame>
        <p:nvGraphicFramePr>
          <p:cNvPr id="9220" name="Object 313"/>
          <p:cNvGraphicFramePr>
            <a:graphicFrameLocks noChangeAspect="1"/>
          </p:cNvGraphicFramePr>
          <p:nvPr/>
        </p:nvGraphicFramePr>
        <p:xfrm>
          <a:off x="1500188" y="1371600"/>
          <a:ext cx="5942012" cy="806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32" name="Equation" r:id="rId3" imgW="1778000" imgH="241300" progId="Equation.3">
                  <p:embed/>
                </p:oleObj>
              </mc:Choice>
              <mc:Fallback>
                <p:oleObj name="Equation" r:id="rId3" imgW="1778000" imgH="241300" progId="Equation.3">
                  <p:embed/>
                  <p:pic>
                    <p:nvPicPr>
                      <p:cNvPr id="0" name="Object 3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00188" y="1371600"/>
                        <a:ext cx="5942012" cy="8064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9221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2590800"/>
            <a:ext cx="4619625" cy="2720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2" name="TextBox 10"/>
          <p:cNvSpPr txBox="1">
            <a:spLocks noChangeArrowheads="1"/>
          </p:cNvSpPr>
          <p:nvPr/>
        </p:nvSpPr>
        <p:spPr bwMode="auto">
          <a:xfrm>
            <a:off x="1600200" y="2667000"/>
            <a:ext cx="6477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zh-CN" sz="2400" b="1">
                <a:latin typeface="Symbol" pitchFamily="18" charset="2"/>
                <a:cs typeface="Times New Roman" pitchFamily="18" charset="0"/>
              </a:rPr>
              <a:t>f</a:t>
            </a:r>
            <a:r>
              <a:rPr lang="en-US" altLang="zh-CN" sz="2400" b="1">
                <a:latin typeface="Times New Roman" pitchFamily="18" charset="0"/>
                <a:cs typeface="Times New Roman" pitchFamily="18" charset="0"/>
              </a:rPr>
              <a:t>(t)</a:t>
            </a:r>
          </a:p>
        </p:txBody>
      </p:sp>
      <p:sp>
        <p:nvSpPr>
          <p:cNvPr id="9223" name="TextBox 11"/>
          <p:cNvSpPr txBox="1">
            <a:spLocks noChangeArrowheads="1"/>
          </p:cNvSpPr>
          <p:nvPr/>
        </p:nvSpPr>
        <p:spPr bwMode="auto">
          <a:xfrm>
            <a:off x="6858000" y="3886200"/>
            <a:ext cx="2857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zh-CN" sz="2400" b="1">
                <a:latin typeface="Times New Roman" pitchFamily="18" charset="0"/>
                <a:cs typeface="Times New Roman" pitchFamily="18" charset="0"/>
              </a:rPr>
              <a:t>t</a:t>
            </a:r>
          </a:p>
        </p:txBody>
      </p:sp>
      <p:sp>
        <p:nvSpPr>
          <p:cNvPr id="9224" name="TextBox 12"/>
          <p:cNvSpPr txBox="1">
            <a:spLocks noChangeArrowheads="1"/>
          </p:cNvSpPr>
          <p:nvPr/>
        </p:nvSpPr>
        <p:spPr bwMode="auto">
          <a:xfrm>
            <a:off x="6324600" y="2286000"/>
            <a:ext cx="1016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zh-CN" sz="2400" b="1">
                <a:solidFill>
                  <a:srgbClr val="FF0000"/>
                </a:solidFill>
                <a:latin typeface="Symbol" pitchFamily="18" charset="2"/>
                <a:cs typeface="Times New Roman" pitchFamily="18" charset="0"/>
              </a:rPr>
              <a:t>g</a:t>
            </a:r>
            <a:r>
              <a:rPr lang="en-US" altLang="zh-CN" sz="2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= 0.2</a:t>
            </a:r>
          </a:p>
        </p:txBody>
      </p:sp>
      <p:sp>
        <p:nvSpPr>
          <p:cNvPr id="9225" name="TextBox 13"/>
          <p:cNvSpPr txBox="1">
            <a:spLocks noChangeArrowheads="1"/>
          </p:cNvSpPr>
          <p:nvPr/>
        </p:nvSpPr>
        <p:spPr bwMode="auto">
          <a:xfrm>
            <a:off x="8191500" y="6519863"/>
            <a:ext cx="931863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zh-CN" sz="1600" b="1">
                <a:latin typeface="Times New Roman" pitchFamily="18" charset="0"/>
                <a:cs typeface="Times New Roman" pitchFamily="18" charset="0"/>
              </a:rPr>
              <a:t>Fig. 12.2</a:t>
            </a:r>
          </a:p>
        </p:txBody>
      </p:sp>
      <p:sp>
        <p:nvSpPr>
          <p:cNvPr id="9226" name="TextBox 20"/>
          <p:cNvSpPr txBox="1">
            <a:spLocks noChangeArrowheads="1"/>
          </p:cNvSpPr>
          <p:nvPr/>
        </p:nvSpPr>
        <p:spPr bwMode="auto">
          <a:xfrm>
            <a:off x="3657600" y="5638800"/>
            <a:ext cx="3602038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zh-CN" sz="1600" b="1">
                <a:latin typeface="Times New Roman" pitchFamily="18" charset="0"/>
                <a:cs typeface="Times New Roman" pitchFamily="18" charset="0"/>
              </a:rPr>
              <a:t>Calculated with Mathematica NDSolve</a:t>
            </a:r>
          </a:p>
        </p:txBody>
      </p:sp>
      <p:graphicFrame>
        <p:nvGraphicFramePr>
          <p:cNvPr id="9227" name="Object 314"/>
          <p:cNvGraphicFramePr>
            <a:graphicFrameLocks noChangeAspect="1"/>
          </p:cNvGraphicFramePr>
          <p:nvPr/>
        </p:nvGraphicFramePr>
        <p:xfrm>
          <a:off x="4495800" y="6019800"/>
          <a:ext cx="3048000" cy="503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33" name="Equation" r:id="rId6" imgW="1231366" imgH="203112" progId="Equation.3">
                  <p:embed/>
                </p:oleObj>
              </mc:Choice>
              <mc:Fallback>
                <p:oleObj name="Equation" r:id="rId6" imgW="1231366" imgH="203112" progId="Equation.3">
                  <p:embed/>
                  <p:pic>
                    <p:nvPicPr>
                      <p:cNvPr id="0" name="Object 3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95800" y="6019800"/>
                        <a:ext cx="3048000" cy="5032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228" name="TextBox 22"/>
          <p:cNvSpPr txBox="1">
            <a:spLocks noChangeArrowheads="1"/>
          </p:cNvSpPr>
          <p:nvPr/>
        </p:nvSpPr>
        <p:spPr bwMode="auto">
          <a:xfrm>
            <a:off x="1060450" y="5943600"/>
            <a:ext cx="313055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/>
            <a:r>
              <a:rPr lang="en-US" altLang="zh-CN" b="1">
                <a:latin typeface="Times New Roman" pitchFamily="18" charset="0"/>
                <a:cs typeface="Times New Roman" pitchFamily="18" charset="0"/>
              </a:rPr>
              <a:t>After the initial transient, the </a:t>
            </a:r>
          </a:p>
          <a:p>
            <a:pPr algn="r" eaLnBrk="1" hangingPunct="1"/>
            <a:r>
              <a:rPr lang="en-US" altLang="zh-CN" b="1">
                <a:latin typeface="Times New Roman" pitchFamily="18" charset="0"/>
                <a:cs typeface="Times New Roman" pitchFamily="18" charset="0"/>
              </a:rPr>
              <a:t>solution looks like</a:t>
            </a:r>
          </a:p>
        </p:txBody>
      </p:sp>
      <p:sp>
        <p:nvSpPr>
          <p:cNvPr id="9229" name="TextBox 23"/>
          <p:cNvSpPr txBox="1">
            <a:spLocks noChangeArrowheads="1"/>
          </p:cNvSpPr>
          <p:nvPr/>
        </p:nvSpPr>
        <p:spPr bwMode="auto">
          <a:xfrm>
            <a:off x="4962525" y="6443663"/>
            <a:ext cx="1971675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zh-CN" sz="1600" b="1">
                <a:latin typeface="Times New Roman" pitchFamily="18" charset="0"/>
                <a:cs typeface="Times New Roman" pitchFamily="18" charset="0"/>
              </a:rPr>
              <a:t>Periodic “attractor”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Box 1"/>
          <p:cNvSpPr txBox="1">
            <a:spLocks noChangeArrowheads="1"/>
          </p:cNvSpPr>
          <p:nvPr/>
        </p:nvSpPr>
        <p:spPr bwMode="auto">
          <a:xfrm>
            <a:off x="1219200" y="304800"/>
            <a:ext cx="70485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zh-CN" sz="2400" b="1">
                <a:latin typeface="Times New Roman" pitchFamily="18" charset="0"/>
                <a:cs typeface="Times New Roman" pitchFamily="18" charset="0"/>
              </a:rPr>
              <a:t>Small Oscillations of the Driven, Damped Pendulum</a:t>
            </a:r>
          </a:p>
        </p:txBody>
      </p:sp>
      <p:sp>
        <p:nvSpPr>
          <p:cNvPr id="10243" name="TextBox 2"/>
          <p:cNvSpPr txBox="1">
            <a:spLocks noChangeArrowheads="1"/>
          </p:cNvSpPr>
          <p:nvPr/>
        </p:nvSpPr>
        <p:spPr bwMode="auto">
          <a:xfrm>
            <a:off x="2057400" y="914400"/>
            <a:ext cx="454818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zh-CN" sz="2400" b="1">
                <a:latin typeface="Symbol" pitchFamily="18" charset="2"/>
                <a:cs typeface="Times New Roman" pitchFamily="18" charset="0"/>
              </a:rPr>
              <a:t>g</a:t>
            </a:r>
            <a:r>
              <a:rPr lang="en-US" altLang="zh-CN" sz="2400" b="1">
                <a:latin typeface="Times New Roman" pitchFamily="18" charset="0"/>
                <a:cs typeface="Times New Roman" pitchFamily="18" charset="0"/>
              </a:rPr>
              <a:t> &lt;&lt; 1 will give small oscillations</a:t>
            </a:r>
          </a:p>
        </p:txBody>
      </p:sp>
      <p:sp>
        <p:nvSpPr>
          <p:cNvPr id="10244" name="TextBox 3"/>
          <p:cNvSpPr txBox="1">
            <a:spLocks noChangeArrowheads="1"/>
          </p:cNvSpPr>
          <p:nvPr/>
        </p:nvSpPr>
        <p:spPr bwMode="auto">
          <a:xfrm>
            <a:off x="381000" y="2133600"/>
            <a:ext cx="8634413" cy="191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457200" indent="-4572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914400" indent="-4572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buFontTx/>
              <a:buAutoNum type="arabicParenR"/>
            </a:pPr>
            <a:r>
              <a:rPr lang="en-US" altLang="zh-CN" sz="2400" b="1">
                <a:latin typeface="Times New Roman" pitchFamily="18" charset="0"/>
                <a:cs typeface="Times New Roman" pitchFamily="18" charset="0"/>
              </a:rPr>
              <a:t>The motion approaches a unique </a:t>
            </a:r>
            <a:r>
              <a:rPr lang="en-US" altLang="zh-CN" sz="24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periodic attractor</a:t>
            </a:r>
            <a:r>
              <a:rPr lang="en-US" altLang="zh-CN" sz="2400" b="1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lvl="1" eaLnBrk="1" hangingPunct="1"/>
            <a:r>
              <a:rPr lang="en-US" altLang="zh-CN" sz="2400" b="1">
                <a:latin typeface="Times New Roman" pitchFamily="18" charset="0"/>
                <a:cs typeface="Times New Roman" pitchFamily="18" charset="0"/>
              </a:rPr>
              <a:t>	independent of initial conditions</a:t>
            </a:r>
          </a:p>
          <a:p>
            <a:pPr lvl="1" eaLnBrk="1" hangingPunct="1"/>
            <a:endParaRPr lang="en-US" altLang="zh-CN" sz="2400" b="1">
              <a:latin typeface="Times New Roman" pitchFamily="18" charset="0"/>
              <a:cs typeface="Times New Roman" pitchFamily="18" charset="0"/>
            </a:endParaRPr>
          </a:p>
          <a:p>
            <a:pPr lvl="1" eaLnBrk="1" hangingPunct="1"/>
            <a:endParaRPr lang="en-US" altLang="zh-CN" sz="2400" b="1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buFontTx/>
              <a:buAutoNum type="arabicParenR"/>
            </a:pPr>
            <a:r>
              <a:rPr lang="en-US" altLang="zh-CN" sz="2400" b="1">
                <a:latin typeface="Times New Roman" pitchFamily="18" charset="0"/>
                <a:cs typeface="Times New Roman" pitchFamily="18" charset="0"/>
              </a:rPr>
              <a:t>The motion is sinusoidal with the same frequency as the drive</a:t>
            </a:r>
          </a:p>
        </p:txBody>
      </p:sp>
      <p:graphicFrame>
        <p:nvGraphicFramePr>
          <p:cNvPr id="10245" name="Object 7"/>
          <p:cNvGraphicFramePr>
            <a:graphicFrameLocks noChangeAspect="1"/>
          </p:cNvGraphicFramePr>
          <p:nvPr/>
        </p:nvGraphicFramePr>
        <p:xfrm>
          <a:off x="2895600" y="4572000"/>
          <a:ext cx="3048000" cy="503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47" name="Equation" r:id="rId3" imgW="1231366" imgH="203112" progId="Equation.3">
                  <p:embed/>
                </p:oleObj>
              </mc:Choice>
              <mc:Fallback>
                <p:oleObj name="Equation" r:id="rId3" imgW="1231366" imgH="203112" progId="Equation.3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95600" y="4572000"/>
                        <a:ext cx="3048000" cy="5032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none" rtlCol="0">
        <a:spAutoFit/>
      </a:bodyPr>
      <a:lstStyle>
        <a:defPPr>
          <a:defRPr sz="2400" b="1" dirty="0" smtClean="0">
            <a:latin typeface="Times New Roman" pitchFamily="18" charset="0"/>
            <a:cs typeface="Times New Roman" pitchFamily="18" charset="0"/>
          </a:defRPr>
        </a:defPPr>
      </a:lst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2728</TotalTime>
  <Words>1675</Words>
  <Application>Microsoft Office PowerPoint</Application>
  <PresentationFormat>On-screen Show (4:3)</PresentationFormat>
  <Paragraphs>375</Paragraphs>
  <Slides>49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49</vt:i4>
      </vt:variant>
    </vt:vector>
  </HeadingPairs>
  <TitlesOfParts>
    <vt:vector size="58" baseType="lpstr">
      <vt:lpstr>Arial</vt:lpstr>
      <vt:lpstr>Calibri</vt:lpstr>
      <vt:lpstr>宋体</vt:lpstr>
      <vt:lpstr>新細明體</vt:lpstr>
      <vt:lpstr>Times New Roman</vt:lpstr>
      <vt:lpstr>Symbol</vt:lpstr>
      <vt:lpstr>Office Theme</vt:lpstr>
      <vt:lpstr>Equation</vt:lpstr>
      <vt:lpstr>Microsoft Equation 3.0</vt:lpstr>
      <vt:lpstr>Nonlinear Mechanics and Chaos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Harmonics</vt:lpstr>
      <vt:lpstr>PowerPoint Presentation</vt:lpstr>
      <vt:lpstr>PowerPoint Presentation</vt:lpstr>
      <vt:lpstr>PowerPoint Presentation</vt:lpstr>
      <vt:lpstr>Harmonics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Period infinity </vt:lpstr>
      <vt:lpstr>PowerPoint Presentation</vt:lpstr>
      <vt:lpstr>PowerPoint Presentation</vt:lpstr>
      <vt:lpstr>Chaos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Chaos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UMD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Steven Anlage</dc:creator>
  <cp:lastModifiedBy>Admin</cp:lastModifiedBy>
  <cp:revision>140</cp:revision>
  <dcterms:created xsi:type="dcterms:W3CDTF">2013-04-21T17:23:29Z</dcterms:created>
  <dcterms:modified xsi:type="dcterms:W3CDTF">2013-04-30T13:03:33Z</dcterms:modified>
</cp:coreProperties>
</file>